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9"/>
  </p:notesMasterIdLst>
  <p:sldIdLst>
    <p:sldId id="256" r:id="rId2"/>
    <p:sldId id="257" r:id="rId3"/>
    <p:sldId id="261" r:id="rId4"/>
    <p:sldId id="259" r:id="rId5"/>
    <p:sldId id="258" r:id="rId6"/>
    <p:sldId id="262" r:id="rId7"/>
    <p:sldId id="275" r:id="rId8"/>
    <p:sldId id="260" r:id="rId9"/>
    <p:sldId id="263" r:id="rId10"/>
    <p:sldId id="264" r:id="rId11"/>
    <p:sldId id="265" r:id="rId12"/>
    <p:sldId id="266" r:id="rId13"/>
    <p:sldId id="268" r:id="rId14"/>
    <p:sldId id="267" r:id="rId15"/>
    <p:sldId id="269" r:id="rId16"/>
    <p:sldId id="270" r:id="rId17"/>
    <p:sldId id="271" r:id="rId18"/>
    <p:sldId id="272" r:id="rId19"/>
    <p:sldId id="273" r:id="rId20"/>
    <p:sldId id="276" r:id="rId21"/>
    <p:sldId id="277" r:id="rId22"/>
    <p:sldId id="278" r:id="rId23"/>
    <p:sldId id="279" r:id="rId24"/>
    <p:sldId id="281" r:id="rId25"/>
    <p:sldId id="283" r:id="rId26"/>
    <p:sldId id="285" r:id="rId27"/>
    <p:sldId id="284"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4660"/>
  </p:normalViewPr>
  <p:slideViewPr>
    <p:cSldViewPr>
      <p:cViewPr varScale="1">
        <p:scale>
          <a:sx n="103" d="100"/>
          <a:sy n="103" d="100"/>
        </p:scale>
        <p:origin x="28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290C01-95BF-44C4-82BB-B499E3B05375}" type="datetimeFigureOut">
              <a:rPr lang="tr-TR" smtClean="0"/>
              <a:t>01.04.2021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8B9942-9D6A-4EFF-B5DD-AB3911A6DEE9}" type="slidenum">
              <a:rPr lang="tr-TR" smtClean="0"/>
              <a:t>‹#›</a:t>
            </a:fld>
            <a:endParaRPr lang="tr-TR"/>
          </a:p>
        </p:txBody>
      </p:sp>
    </p:spTree>
    <p:extLst>
      <p:ext uri="{BB962C8B-B14F-4D97-AF65-F5344CB8AC3E}">
        <p14:creationId xmlns:p14="http://schemas.microsoft.com/office/powerpoint/2010/main" val="33625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88B9942-9D6A-4EFF-B5DD-AB3911A6DEE9}" type="slidenum">
              <a:rPr lang="tr-TR" smtClean="0"/>
              <a:t>16</a:t>
            </a:fld>
            <a:endParaRPr lang="tr-TR"/>
          </a:p>
        </p:txBody>
      </p:sp>
    </p:spTree>
    <p:extLst>
      <p:ext uri="{BB962C8B-B14F-4D97-AF65-F5344CB8AC3E}">
        <p14:creationId xmlns:p14="http://schemas.microsoft.com/office/powerpoint/2010/main" val="1154955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Serbest 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Serbest 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Başlık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Veri Yer Tutucusu 29"/>
          <p:cNvSpPr>
            <a:spLocks noGrp="1"/>
          </p:cNvSpPr>
          <p:nvPr>
            <p:ph type="dt" sz="half" idx="10"/>
          </p:nvPr>
        </p:nvSpPr>
        <p:spPr/>
        <p:txBody>
          <a:bodyPr/>
          <a:lstStyle/>
          <a:p>
            <a:fld id="{BF904FF6-3704-46B6-94D5-1B3A5FB5007A}" type="datetimeFigureOut">
              <a:rPr lang="tr-TR" smtClean="0"/>
              <a:t>01.04.2021</a:t>
            </a:fld>
            <a:endParaRPr lang="tr-TR"/>
          </a:p>
        </p:txBody>
      </p:sp>
      <p:sp>
        <p:nvSpPr>
          <p:cNvPr id="19" name="Altbilgi Yer Tutucusu 18"/>
          <p:cNvSpPr>
            <a:spLocks noGrp="1"/>
          </p:cNvSpPr>
          <p:nvPr>
            <p:ph type="ftr" sz="quarter" idx="11"/>
          </p:nvPr>
        </p:nvSpPr>
        <p:spPr/>
        <p:txBody>
          <a:bodyPr/>
          <a:lstStyle/>
          <a:p>
            <a:endParaRPr lang="tr-TR"/>
          </a:p>
        </p:txBody>
      </p:sp>
      <p:sp>
        <p:nvSpPr>
          <p:cNvPr id="27" name="Slayt Numarası Yer Tutucusu 26"/>
          <p:cNvSpPr>
            <a:spLocks noGrp="1"/>
          </p:cNvSpPr>
          <p:nvPr>
            <p:ph type="sldNum" sz="quarter" idx="12"/>
          </p:nvPr>
        </p:nvSpPr>
        <p:spPr/>
        <p:txBody>
          <a:bodyPr/>
          <a:lstStyle/>
          <a:p>
            <a:fld id="{9001D3C0-68D7-492F-8187-2449D531A05F}" type="slidenum">
              <a:rPr lang="tr-TR" smtClean="0"/>
              <a:t>‹#›</a:t>
            </a:fld>
            <a:endParaRPr lang="tr-TR"/>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BF904FF6-3704-46B6-94D5-1B3A5FB5007A}" type="datetimeFigureOut">
              <a:rPr lang="tr-TR" smtClean="0"/>
              <a:t>01.04.2021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01D3C0-68D7-492F-8187-2449D531A05F}" type="slidenum">
              <a:rPr lang="tr-TR" smtClean="0"/>
              <a:t>‹#›</a:t>
            </a:fld>
            <a:endParaRPr lang="tr-T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BF904FF6-3704-46B6-94D5-1B3A5FB5007A}" type="datetimeFigureOut">
              <a:rPr lang="tr-TR" smtClean="0"/>
              <a:t>01.04.2021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01D3C0-68D7-492F-8187-2449D531A05F}" type="slidenum">
              <a:rPr lang="tr-TR" smtClean="0"/>
              <a:t>‹#›</a:t>
            </a:fld>
            <a:endParaRPr lang="tr-TR"/>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BF904FF6-3704-46B6-94D5-1B3A5FB5007A}" type="datetimeFigureOut">
              <a:rPr lang="tr-TR" smtClean="0"/>
              <a:t>01.04.2021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01D3C0-68D7-492F-8187-2449D531A05F}" type="slidenum">
              <a:rPr lang="tr-TR" smtClean="0"/>
              <a:t>‹#›</a:t>
            </a:fld>
            <a:endParaRPr lang="tr-TR"/>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Serbest 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Serbest 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Başlık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BF904FF6-3704-46B6-94D5-1B3A5FB5007A}" type="datetimeFigureOut">
              <a:rPr lang="tr-TR" smtClean="0"/>
              <a:t>01.04.2021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01D3C0-68D7-492F-8187-2449D531A05F}" type="slidenum">
              <a:rPr lang="tr-TR" smtClean="0"/>
              <a:t>‹#›</a:t>
            </a:fld>
            <a:endParaRPr lang="tr-T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BF904FF6-3704-46B6-94D5-1B3A5FB5007A}" type="datetimeFigureOut">
              <a:rPr lang="tr-TR" smtClean="0"/>
              <a:t>01.04.2021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001D3C0-68D7-492F-8187-2449D531A05F}" type="slidenum">
              <a:rPr lang="tr-TR" smtClean="0"/>
              <a:t>‹#›</a:t>
            </a:fld>
            <a:endParaRPr lang="tr-T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p>
            <a:fld id="{BF904FF6-3704-46B6-94D5-1B3A5FB5007A}" type="datetimeFigureOut">
              <a:rPr lang="tr-TR" smtClean="0"/>
              <a:t>01.04.2021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001D3C0-68D7-492F-8187-2449D531A05F}" type="slidenum">
              <a:rPr lang="tr-TR" smtClean="0"/>
              <a:t>‹#›</a:t>
            </a:fld>
            <a:endParaRPr lang="tr-T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BF904FF6-3704-46B6-94D5-1B3A5FB5007A}" type="datetimeFigureOut">
              <a:rPr lang="tr-TR" smtClean="0"/>
              <a:t>01.04.2021</a:t>
            </a:fld>
            <a:endParaRPr lang="tr-TR"/>
          </a:p>
        </p:txBody>
      </p:sp>
      <p:sp>
        <p:nvSpPr>
          <p:cNvPr id="8" name="Slayt Numarası Yer Tutucusu 7"/>
          <p:cNvSpPr>
            <a:spLocks noGrp="1"/>
          </p:cNvSpPr>
          <p:nvPr>
            <p:ph type="sldNum" sz="quarter" idx="11"/>
          </p:nvPr>
        </p:nvSpPr>
        <p:spPr/>
        <p:txBody>
          <a:bodyPr/>
          <a:lstStyle/>
          <a:p>
            <a:fld id="{9001D3C0-68D7-492F-8187-2449D531A05F}" type="slidenum">
              <a:rPr lang="tr-TR" smtClean="0"/>
              <a:t>‹#›</a:t>
            </a:fld>
            <a:endParaRPr lang="tr-TR"/>
          </a:p>
        </p:txBody>
      </p:sp>
      <p:sp>
        <p:nvSpPr>
          <p:cNvPr id="9" name="Altbilgi Yer Tutucusu 8"/>
          <p:cNvSpPr>
            <a:spLocks noGrp="1"/>
          </p:cNvSpPr>
          <p:nvPr>
            <p:ph type="ftr" sz="quarter" idx="12"/>
          </p:nvPr>
        </p:nvSpPr>
        <p:spPr/>
        <p:txBody>
          <a:bodyPr/>
          <a:lstStyle/>
          <a:p>
            <a:endParaRPr lang="tr-T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F904FF6-3704-46B6-94D5-1B3A5FB5007A}" type="datetimeFigureOut">
              <a:rPr lang="tr-TR" smtClean="0"/>
              <a:t>01.04.2021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001D3C0-68D7-492F-8187-2449D531A05F}" type="slidenum">
              <a:rPr lang="tr-TR" smtClean="0"/>
              <a:t>‹#›</a:t>
            </a:fld>
            <a:endParaRPr lang="tr-T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BF904FF6-3704-46B6-94D5-1B3A5FB5007A}" type="datetimeFigureOut">
              <a:rPr lang="tr-TR" smtClean="0"/>
              <a:t>01.04.2021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8156448" y="6422064"/>
            <a:ext cx="762000" cy="365125"/>
          </a:xfrm>
        </p:spPr>
        <p:txBody>
          <a:bodyPr/>
          <a:lstStyle/>
          <a:p>
            <a:fld id="{9001D3C0-68D7-492F-8187-2449D531A05F}" type="slidenum">
              <a:rPr lang="tr-TR" smtClean="0"/>
              <a:t>‹#›</a:t>
            </a:fld>
            <a:endParaRPr lang="tr-T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457200" y="6422064"/>
            <a:ext cx="2133600" cy="365125"/>
          </a:xfrm>
        </p:spPr>
        <p:txBody>
          <a:bodyPr/>
          <a:lstStyle/>
          <a:p>
            <a:fld id="{BF904FF6-3704-46B6-94D5-1B3A5FB5007A}" type="datetimeFigureOut">
              <a:rPr lang="tr-TR" smtClean="0"/>
              <a:t>01.04.2021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001D3C0-68D7-492F-8187-2449D531A05F}" type="slidenum">
              <a:rPr lang="tr-TR" smtClean="0"/>
              <a:t>‹#›</a:t>
            </a:fld>
            <a:endParaRPr lang="tr-T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2" name="Serbest 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Serbest 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Başlık Yer Tutucusu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F904FF6-3704-46B6-94D5-1B3A5FB5007A}" type="datetimeFigureOut">
              <a:rPr lang="tr-TR" smtClean="0"/>
              <a:t>01.04.2021</a:t>
            </a:fld>
            <a:endParaRPr lang="tr-TR"/>
          </a:p>
        </p:txBody>
      </p:sp>
      <p:sp>
        <p:nvSpPr>
          <p:cNvPr id="22" name="Altbilgi Yer Tutucusu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tr-TR"/>
          </a:p>
        </p:txBody>
      </p:sp>
      <p:sp>
        <p:nvSpPr>
          <p:cNvPr id="18" name="Slayt Numarası Yer Tutucus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001D3C0-68D7-492F-8187-2449D531A05F}"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spd="slow">
    <p:push dir="u"/>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93796" y="332656"/>
            <a:ext cx="8352928" cy="1512168"/>
          </a:xfrm>
        </p:spPr>
        <p:txBody>
          <a:bodyPr>
            <a:noAutofit/>
          </a:bodyPr>
          <a:lstStyle/>
          <a:p>
            <a:pPr algn="ctr"/>
            <a:r>
              <a:rPr lang="tr-TR" sz="2800" b="0" dirty="0" smtClean="0"/>
              <a:t>ARDEŞEN ANADOLU İMAM HATİP LİSESİ </a:t>
            </a:r>
            <a:r>
              <a:rPr lang="tr-TR" sz="2800" dirty="0" smtClean="0"/>
              <a:t/>
            </a:r>
            <a:br>
              <a:rPr lang="tr-TR" sz="2800" dirty="0" smtClean="0"/>
            </a:br>
            <a:r>
              <a:rPr lang="tr-TR" sz="2800" dirty="0" smtClean="0"/>
              <a:t>FEN VE SOSYAL BİLİMLER PROJE OKULU </a:t>
            </a:r>
            <a:br>
              <a:rPr lang="tr-TR" sz="2800" dirty="0" smtClean="0"/>
            </a:br>
            <a:r>
              <a:rPr lang="tr-TR" sz="2800" b="0" dirty="0" smtClean="0"/>
              <a:t>TANITIM SUNUSU</a:t>
            </a:r>
            <a:endParaRPr lang="tr-TR" sz="2800" b="0"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88" y="1628107"/>
            <a:ext cx="1975532" cy="1481650"/>
          </a:xfrm>
          <a:prstGeom prst="rect">
            <a:avLst/>
          </a:prstGeom>
          <a:ln>
            <a:noFill/>
          </a:ln>
          <a:effectLst>
            <a:softEdge rad="112500"/>
          </a:effec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88" y="3325316"/>
            <a:ext cx="1856406" cy="1392304"/>
          </a:xfrm>
          <a:prstGeom prst="rect">
            <a:avLst/>
          </a:prstGeom>
          <a:ln>
            <a:noFill/>
          </a:ln>
          <a:effectLst>
            <a:softEdge rad="112500"/>
          </a:effectLst>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4824957"/>
            <a:ext cx="1921632" cy="1441224"/>
          </a:xfrm>
          <a:prstGeom prst="rect">
            <a:avLst/>
          </a:prstGeom>
          <a:ln>
            <a:noFill/>
          </a:ln>
          <a:effectLst>
            <a:softEdge rad="112500"/>
          </a:effectLst>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068" y="5600201"/>
            <a:ext cx="1466326" cy="1099744"/>
          </a:xfrm>
          <a:prstGeom prst="rect">
            <a:avLst/>
          </a:prstGeom>
          <a:ln>
            <a:noFill/>
          </a:ln>
          <a:effectLst>
            <a:softEdge rad="112500"/>
          </a:effectLst>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4060" y="5545569"/>
            <a:ext cx="1531036" cy="1148277"/>
          </a:xfrm>
          <a:prstGeom prst="rect">
            <a:avLst/>
          </a:prstGeom>
          <a:ln>
            <a:noFill/>
          </a:ln>
          <a:effectLst>
            <a:softEdge rad="112500"/>
          </a:effectLst>
        </p:spPr>
      </p:pic>
      <p:pic>
        <p:nvPicPr>
          <p:cNvPr id="10" name="Resi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6467" y="1599254"/>
            <a:ext cx="2014004" cy="1510503"/>
          </a:xfrm>
          <a:prstGeom prst="rect">
            <a:avLst/>
          </a:prstGeom>
          <a:ln>
            <a:noFill/>
          </a:ln>
          <a:effectLst>
            <a:softEdge rad="112500"/>
          </a:effectLst>
        </p:spPr>
      </p:pic>
      <p:pic>
        <p:nvPicPr>
          <p:cNvPr id="11" name="Resim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09775" y="5132054"/>
            <a:ext cx="1810695" cy="1358021"/>
          </a:xfrm>
          <a:prstGeom prst="rect">
            <a:avLst/>
          </a:prstGeom>
          <a:ln>
            <a:noFill/>
          </a:ln>
          <a:effectLst>
            <a:softEdge rad="112500"/>
          </a:effectLst>
        </p:spPr>
      </p:pic>
      <p:pic>
        <p:nvPicPr>
          <p:cNvPr id="12" name="Resim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09776" y="3355864"/>
            <a:ext cx="1918478" cy="1438858"/>
          </a:xfrm>
          <a:prstGeom prst="rect">
            <a:avLst/>
          </a:prstGeom>
          <a:ln>
            <a:noFill/>
          </a:ln>
          <a:effectLst>
            <a:softEdge rad="112500"/>
          </a:effectLst>
        </p:spPr>
      </p:pic>
      <p:pic>
        <p:nvPicPr>
          <p:cNvPr id="6" name="Resim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5576" y="1252522"/>
            <a:ext cx="7393333" cy="4145587"/>
          </a:xfrm>
          <a:prstGeom prst="rect">
            <a:avLst/>
          </a:prstGeom>
        </p:spPr>
      </p:pic>
    </p:spTree>
    <p:extLst>
      <p:ext uri="{BB962C8B-B14F-4D97-AF65-F5344CB8AC3E}">
        <p14:creationId xmlns:p14="http://schemas.microsoft.com/office/powerpoint/2010/main" val="3213175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16" presetClass="entr" presetSubtype="21"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mph" presetSubtype="0" fill="hold" nodeType="clickEffect">
                                  <p:stCondLst>
                                    <p:cond delay="0"/>
                                  </p:stCondLst>
                                  <p:childTnLst>
                                    <p:animScale>
                                      <p:cBhvr>
                                        <p:cTn id="39" dur="2000" fill="hold"/>
                                        <p:tgtEl>
                                          <p:spTgt spid="3"/>
                                        </p:tgtEl>
                                      </p:cBhvr>
                                      <p:by x="150000" y="150000"/>
                                    </p:animScale>
                                  </p:childTnLst>
                                </p:cTn>
                              </p:par>
                              <p:par>
                                <p:cTn id="40" presetID="6" presetClass="emph" presetSubtype="0" fill="hold" nodeType="withEffect">
                                  <p:stCondLst>
                                    <p:cond delay="0"/>
                                  </p:stCondLst>
                                  <p:childTnLst>
                                    <p:animScale>
                                      <p:cBhvr>
                                        <p:cTn id="41" dur="2000" fill="hold"/>
                                        <p:tgtEl>
                                          <p:spTgt spid="4"/>
                                        </p:tgtEl>
                                      </p:cBhvr>
                                      <p:by x="150000" y="150000"/>
                                    </p:animScale>
                                  </p:childTnLst>
                                </p:cTn>
                              </p:par>
                              <p:par>
                                <p:cTn id="42" presetID="6" presetClass="emph" presetSubtype="0" fill="hold" nodeType="withEffect">
                                  <p:stCondLst>
                                    <p:cond delay="0"/>
                                  </p:stCondLst>
                                  <p:childTnLst>
                                    <p:animScale>
                                      <p:cBhvr>
                                        <p:cTn id="43" dur="2000" fill="hold"/>
                                        <p:tgtEl>
                                          <p:spTgt spid="7"/>
                                        </p:tgtEl>
                                      </p:cBhvr>
                                      <p:by x="150000" y="150000"/>
                                    </p:animScale>
                                  </p:childTnLst>
                                </p:cTn>
                              </p:par>
                              <p:par>
                                <p:cTn id="44" presetID="6" presetClass="emph" presetSubtype="0" fill="hold" nodeType="withEffect">
                                  <p:stCondLst>
                                    <p:cond delay="0"/>
                                  </p:stCondLst>
                                  <p:childTnLst>
                                    <p:animScale>
                                      <p:cBhvr>
                                        <p:cTn id="45" dur="2000" fill="hold"/>
                                        <p:tgtEl>
                                          <p:spTgt spid="8"/>
                                        </p:tgtEl>
                                      </p:cBhvr>
                                      <p:by x="150000" y="150000"/>
                                    </p:animScale>
                                  </p:childTnLst>
                                </p:cTn>
                              </p:par>
                              <p:par>
                                <p:cTn id="46" presetID="6" presetClass="emph" presetSubtype="0" fill="hold" nodeType="withEffect">
                                  <p:stCondLst>
                                    <p:cond delay="0"/>
                                  </p:stCondLst>
                                  <p:childTnLst>
                                    <p:animScale>
                                      <p:cBhvr>
                                        <p:cTn id="47" dur="2000" fill="hold"/>
                                        <p:tgtEl>
                                          <p:spTgt spid="9"/>
                                        </p:tgtEl>
                                      </p:cBhvr>
                                      <p:by x="150000" y="150000"/>
                                    </p:animScale>
                                  </p:childTnLst>
                                </p:cTn>
                              </p:par>
                              <p:par>
                                <p:cTn id="48" presetID="6" presetClass="emph" presetSubtype="0" fill="hold" nodeType="withEffect">
                                  <p:stCondLst>
                                    <p:cond delay="0"/>
                                  </p:stCondLst>
                                  <p:childTnLst>
                                    <p:animScale>
                                      <p:cBhvr>
                                        <p:cTn id="49" dur="2000" fill="hold"/>
                                        <p:tgtEl>
                                          <p:spTgt spid="11"/>
                                        </p:tgtEl>
                                      </p:cBhvr>
                                      <p:by x="150000" y="150000"/>
                                    </p:animScale>
                                  </p:childTnLst>
                                </p:cTn>
                              </p:par>
                              <p:par>
                                <p:cTn id="50" presetID="6" presetClass="emph" presetSubtype="0" fill="hold" nodeType="withEffect">
                                  <p:stCondLst>
                                    <p:cond delay="0"/>
                                  </p:stCondLst>
                                  <p:childTnLst>
                                    <p:animScale>
                                      <p:cBhvr>
                                        <p:cTn id="51" dur="2000" fill="hold"/>
                                        <p:tgtEl>
                                          <p:spTgt spid="12"/>
                                        </p:tgtEl>
                                      </p:cBhvr>
                                      <p:by x="150000" y="150000"/>
                                    </p:animScale>
                                  </p:childTnLst>
                                </p:cTn>
                              </p:par>
                              <p:par>
                                <p:cTn id="52" presetID="6" presetClass="emph" presetSubtype="0" fill="hold" nodeType="withEffect">
                                  <p:stCondLst>
                                    <p:cond delay="0"/>
                                  </p:stCondLst>
                                  <p:childTnLst>
                                    <p:animScale>
                                      <p:cBhvr>
                                        <p:cTn id="53" dur="2000" fill="hold"/>
                                        <p:tgtEl>
                                          <p:spTgt spid="10"/>
                                        </p:tgtEl>
                                      </p:cBhvr>
                                      <p:by x="150000" y="150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DEĞERLER VE İLKELERİMİZ</a:t>
            </a:r>
            <a:endParaRPr lang="tr-TR" dirty="0"/>
          </a:p>
        </p:txBody>
      </p:sp>
      <p:sp>
        <p:nvSpPr>
          <p:cNvPr id="3" name="İçerik Yer Tutucusu 2"/>
          <p:cNvSpPr>
            <a:spLocks noGrp="1"/>
          </p:cNvSpPr>
          <p:nvPr>
            <p:ph idx="1"/>
          </p:nvPr>
        </p:nvSpPr>
        <p:spPr/>
        <p:txBody>
          <a:bodyPr>
            <a:normAutofit fontScale="85000" lnSpcReduction="10000"/>
          </a:bodyPr>
          <a:lstStyle/>
          <a:p>
            <a:pPr>
              <a:buFont typeface="Wingdings" panose="05000000000000000000" pitchFamily="2" charset="2"/>
              <a:buChar char="v"/>
            </a:pPr>
            <a:r>
              <a:rPr lang="tr-TR" dirty="0" smtClean="0"/>
              <a:t>İnsan </a:t>
            </a:r>
            <a:r>
              <a:rPr lang="tr-TR" dirty="0"/>
              <a:t>Hakları ve Demokrasinin Evrensel Değerleri</a:t>
            </a:r>
          </a:p>
          <a:p>
            <a:pPr>
              <a:buFont typeface="Wingdings" panose="05000000000000000000" pitchFamily="2" charset="2"/>
              <a:buChar char="v"/>
            </a:pPr>
            <a:r>
              <a:rPr lang="tr-TR" dirty="0" smtClean="0"/>
              <a:t>Saygınlık</a:t>
            </a:r>
            <a:r>
              <a:rPr lang="tr-TR" dirty="0"/>
              <a:t>, Tarafsızlık, Güvenilirlik ve Adalet</a:t>
            </a:r>
          </a:p>
          <a:p>
            <a:pPr>
              <a:buFont typeface="Wingdings" panose="05000000000000000000" pitchFamily="2" charset="2"/>
              <a:buChar char="v"/>
            </a:pPr>
            <a:r>
              <a:rPr lang="tr-TR" dirty="0" smtClean="0"/>
              <a:t>Çevreye </a:t>
            </a:r>
            <a:r>
              <a:rPr lang="tr-TR" dirty="0"/>
              <a:t>ve Canlıların Yaşam Hakkına Duyarlılık</a:t>
            </a:r>
          </a:p>
          <a:p>
            <a:pPr>
              <a:buFont typeface="Wingdings" panose="05000000000000000000" pitchFamily="2" charset="2"/>
              <a:buChar char="v"/>
            </a:pPr>
            <a:r>
              <a:rPr lang="tr-TR" dirty="0" smtClean="0"/>
              <a:t>Analitik </a:t>
            </a:r>
            <a:r>
              <a:rPr lang="tr-TR" dirty="0"/>
              <a:t>ve Bilimsel Bakış</a:t>
            </a:r>
          </a:p>
          <a:p>
            <a:pPr>
              <a:buFont typeface="Wingdings" panose="05000000000000000000" pitchFamily="2" charset="2"/>
              <a:buChar char="v"/>
            </a:pPr>
            <a:r>
              <a:rPr lang="tr-TR" dirty="0" smtClean="0"/>
              <a:t>Girişimcilik</a:t>
            </a:r>
            <a:r>
              <a:rPr lang="tr-TR" dirty="0"/>
              <a:t>, Yaratıcılık, Yenilikçilik</a:t>
            </a:r>
          </a:p>
          <a:p>
            <a:pPr>
              <a:buFont typeface="Wingdings" panose="05000000000000000000" pitchFamily="2" charset="2"/>
              <a:buChar char="v"/>
            </a:pPr>
            <a:r>
              <a:rPr lang="tr-TR" dirty="0" smtClean="0"/>
              <a:t>Kültürel </a:t>
            </a:r>
            <a:r>
              <a:rPr lang="tr-TR" dirty="0"/>
              <a:t>ve Sanatsal Duyarlılık ile Sportif Beceri</a:t>
            </a:r>
          </a:p>
          <a:p>
            <a:pPr>
              <a:buFont typeface="Wingdings" panose="05000000000000000000" pitchFamily="2" charset="2"/>
              <a:buChar char="v"/>
            </a:pPr>
            <a:r>
              <a:rPr lang="tr-TR" dirty="0" smtClean="0"/>
              <a:t>Meslek </a:t>
            </a:r>
            <a:r>
              <a:rPr lang="tr-TR" dirty="0"/>
              <a:t>Etiği ve Mesleki Beceri</a:t>
            </a:r>
          </a:p>
          <a:p>
            <a:pPr>
              <a:buFont typeface="Wingdings" panose="05000000000000000000" pitchFamily="2" charset="2"/>
              <a:buChar char="v"/>
            </a:pPr>
            <a:r>
              <a:rPr lang="tr-TR" dirty="0" smtClean="0"/>
              <a:t>İnsan </a:t>
            </a:r>
            <a:r>
              <a:rPr lang="tr-TR" dirty="0"/>
              <a:t>ve çocuk odaklı olmak</a:t>
            </a:r>
          </a:p>
          <a:p>
            <a:pPr>
              <a:buFont typeface="Wingdings" panose="05000000000000000000" pitchFamily="2" charset="2"/>
              <a:buChar char="v"/>
            </a:pPr>
            <a:r>
              <a:rPr lang="tr-TR" dirty="0" smtClean="0"/>
              <a:t>Katılımcılık</a:t>
            </a:r>
            <a:r>
              <a:rPr lang="tr-TR" dirty="0"/>
              <a:t>, Şeffaflık ve Hesap Verilebilirlik</a:t>
            </a:r>
          </a:p>
          <a:p>
            <a:pPr marL="36576" indent="0">
              <a:buNone/>
            </a:pPr>
            <a:endParaRPr lang="tr-TR" dirty="0"/>
          </a:p>
        </p:txBody>
      </p:sp>
    </p:spTree>
    <p:extLst>
      <p:ext uri="{BB962C8B-B14F-4D97-AF65-F5344CB8AC3E}">
        <p14:creationId xmlns:p14="http://schemas.microsoft.com/office/powerpoint/2010/main" val="21705819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 calcmode="lin" valueType="num">
                                      <p:cBhvr>
                                        <p:cTn id="6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3" dur="1000"/>
                                        <p:tgtEl>
                                          <p:spTgt spid="3">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 calcmode="lin" valueType="num">
                                      <p:cBhvr>
                                        <p:cTn id="68"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9"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0"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1" dur="1000"/>
                                        <p:tgtEl>
                                          <p:spTgt spid="3">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 calcmode="lin" valueType="num">
                                      <p:cBhvr>
                                        <p:cTn id="76"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7"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8"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NEDEN İMAM HATİP LİSESİ ?</a:t>
            </a:r>
            <a:endParaRPr lang="tr-TR" dirty="0"/>
          </a:p>
        </p:txBody>
      </p:sp>
      <p:sp>
        <p:nvSpPr>
          <p:cNvPr id="3" name="İçerik Yer Tutucusu 2"/>
          <p:cNvSpPr>
            <a:spLocks noGrp="1"/>
          </p:cNvSpPr>
          <p:nvPr>
            <p:ph idx="1"/>
          </p:nvPr>
        </p:nvSpPr>
        <p:spPr>
          <a:xfrm>
            <a:off x="107504" y="1600200"/>
            <a:ext cx="8640960" cy="4525963"/>
          </a:xfrm>
        </p:spPr>
        <p:txBody>
          <a:bodyPr/>
          <a:lstStyle/>
          <a:p>
            <a:pPr algn="just">
              <a:buFont typeface="Wingdings" panose="05000000000000000000" pitchFamily="2" charset="2"/>
              <a:buChar char="v"/>
            </a:pPr>
            <a:r>
              <a:rPr lang="tr-TR" dirty="0"/>
              <a:t>İmam Hatip Liselerinde Kur’an ve sünneti referans alan bir din öğretimi, devletimizin denetimi ve himayesinde gerçekleştirilmektedir</a:t>
            </a:r>
            <a:r>
              <a:rPr lang="tr-TR" dirty="0" smtClean="0"/>
              <a:t>.</a:t>
            </a:r>
          </a:p>
          <a:p>
            <a:pPr algn="just">
              <a:buFont typeface="Wingdings" panose="05000000000000000000" pitchFamily="2" charset="2"/>
              <a:buChar char="v"/>
            </a:pPr>
            <a:endParaRPr lang="tr-TR" dirty="0"/>
          </a:p>
          <a:p>
            <a:pPr algn="just">
              <a:buFont typeface="Wingdings" panose="05000000000000000000" pitchFamily="2" charset="2"/>
              <a:buChar char="v"/>
            </a:pPr>
            <a:r>
              <a:rPr lang="tr-TR" dirty="0"/>
              <a:t>İmam Hatip Liseleri sadece dini ilimlerin okutulduğu okullar değildir. Kur’an’ın güzel ahlakının ve ilminin buluştuğu okullardır.</a:t>
            </a:r>
          </a:p>
          <a:p>
            <a:pPr marL="36576" indent="0">
              <a:buNone/>
            </a:pPr>
            <a:endParaRPr lang="tr-TR" dirty="0"/>
          </a:p>
        </p:txBody>
      </p:sp>
    </p:spTree>
    <p:extLst>
      <p:ext uri="{BB962C8B-B14F-4D97-AF65-F5344CB8AC3E}">
        <p14:creationId xmlns:p14="http://schemas.microsoft.com/office/powerpoint/2010/main" val="2612700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76672"/>
            <a:ext cx="8208912" cy="5649491"/>
          </a:xfrm>
        </p:spPr>
        <p:txBody>
          <a:bodyPr>
            <a:normAutofit/>
          </a:bodyPr>
          <a:lstStyle/>
          <a:p>
            <a:pPr algn="just">
              <a:buFont typeface="Wingdings" panose="05000000000000000000" pitchFamily="2" charset="2"/>
              <a:buChar char="v"/>
            </a:pPr>
            <a:endParaRPr lang="tr-TR" dirty="0" smtClean="0"/>
          </a:p>
          <a:p>
            <a:pPr algn="just">
              <a:buFont typeface="Wingdings" panose="05000000000000000000" pitchFamily="2" charset="2"/>
              <a:buChar char="v"/>
            </a:pPr>
            <a:endParaRPr lang="tr-TR" dirty="0"/>
          </a:p>
          <a:p>
            <a:pPr algn="just">
              <a:buFont typeface="Wingdings" panose="05000000000000000000" pitchFamily="2" charset="2"/>
              <a:buChar char="v"/>
            </a:pPr>
            <a:r>
              <a:rPr lang="tr-TR" dirty="0" smtClean="0"/>
              <a:t>Dini </a:t>
            </a:r>
            <a:r>
              <a:rPr lang="tr-TR" dirty="0"/>
              <a:t>kulaktan dolma bilgilerle değil, ana kaynaktan öğrenebileceğiniz okullardır</a:t>
            </a:r>
            <a:r>
              <a:rPr lang="tr-TR" dirty="0" smtClean="0"/>
              <a:t>.</a:t>
            </a:r>
          </a:p>
          <a:p>
            <a:pPr algn="just">
              <a:buFont typeface="Wingdings" panose="05000000000000000000" pitchFamily="2" charset="2"/>
              <a:buChar char="v"/>
            </a:pPr>
            <a:endParaRPr lang="tr-TR" dirty="0"/>
          </a:p>
          <a:p>
            <a:pPr algn="just">
              <a:buFont typeface="Wingdings" panose="05000000000000000000" pitchFamily="2" charset="2"/>
              <a:buChar char="v"/>
            </a:pPr>
            <a:r>
              <a:rPr lang="tr-TR" dirty="0"/>
              <a:t>Fen Lisesi, Sosyal Bilimler Lisesi ve Anadolu liselerindeki bütün derslerin yanında dini ilimlerin de okutulduğu okullardır. </a:t>
            </a:r>
            <a:endParaRPr lang="tr-TR" dirty="0" smtClean="0"/>
          </a:p>
          <a:p>
            <a:pPr marL="36576" indent="0" algn="just">
              <a:buNone/>
            </a:pPr>
            <a:endParaRPr lang="tr-TR" dirty="0"/>
          </a:p>
          <a:p>
            <a:pPr marL="36576" indent="0">
              <a:buNone/>
            </a:pPr>
            <a:endParaRPr lang="tr-TR" dirty="0"/>
          </a:p>
        </p:txBody>
      </p:sp>
    </p:spTree>
    <p:extLst>
      <p:ext uri="{BB962C8B-B14F-4D97-AF65-F5344CB8AC3E}">
        <p14:creationId xmlns:p14="http://schemas.microsoft.com/office/powerpoint/2010/main" val="944639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784976" cy="1143000"/>
          </a:xfrm>
        </p:spPr>
        <p:txBody>
          <a:bodyPr>
            <a:noAutofit/>
          </a:bodyPr>
          <a:lstStyle/>
          <a:p>
            <a:pPr algn="just"/>
            <a:r>
              <a:rPr lang="tr-TR" sz="3200" dirty="0" smtClean="0"/>
              <a:t>NEDEN ARDEŞEN ANADOLU İMAM HATİP LİSESİ FEN VE SOSYAL BİLİMLER PROJE OKULU ?</a:t>
            </a:r>
            <a:endParaRPr lang="tr-TR" sz="3200" dirty="0"/>
          </a:p>
        </p:txBody>
      </p:sp>
      <p:sp>
        <p:nvSpPr>
          <p:cNvPr id="4" name="İçerik Yer Tutucusu 2"/>
          <p:cNvSpPr>
            <a:spLocks noGrp="1"/>
          </p:cNvSpPr>
          <p:nvPr>
            <p:ph idx="1"/>
          </p:nvPr>
        </p:nvSpPr>
        <p:spPr>
          <a:xfrm>
            <a:off x="457200" y="1600200"/>
            <a:ext cx="8507288" cy="4525963"/>
          </a:xfrm>
        </p:spPr>
        <p:txBody>
          <a:bodyPr>
            <a:normAutofit/>
          </a:bodyPr>
          <a:lstStyle/>
          <a:p>
            <a:pPr algn="just">
              <a:buFont typeface="Wingdings" panose="05000000000000000000" pitchFamily="2" charset="2"/>
              <a:buChar char="v"/>
            </a:pPr>
            <a:endParaRPr lang="tr-TR" dirty="0" smtClean="0"/>
          </a:p>
          <a:p>
            <a:pPr algn="just">
              <a:buFont typeface="Wingdings" panose="05000000000000000000" pitchFamily="2" charset="2"/>
              <a:buChar char="v"/>
            </a:pPr>
            <a:r>
              <a:rPr lang="tr-TR" dirty="0" smtClean="0"/>
              <a:t>Okulumuzda öğrencilerin ilgi, istidat ve kabiliyetleri doğrultusunda yetişmelerine imkan tanımak için </a:t>
            </a:r>
            <a:r>
              <a:rPr lang="tr-TR" dirty="0" smtClean="0">
                <a:solidFill>
                  <a:srgbClr val="FFFF00"/>
                </a:solidFill>
              </a:rPr>
              <a:t>program çeşitliliğine </a:t>
            </a:r>
            <a:r>
              <a:rPr lang="tr-TR" dirty="0" smtClean="0"/>
              <a:t>gidilmiştir.</a:t>
            </a:r>
            <a:endParaRPr lang="tr-TR" dirty="0"/>
          </a:p>
          <a:p>
            <a:pPr marL="36576" indent="0" algn="just">
              <a:buNone/>
            </a:pPr>
            <a:endParaRPr lang="tr-TR" dirty="0" smtClean="0"/>
          </a:p>
          <a:p>
            <a:pPr algn="just">
              <a:buFont typeface="Wingdings" panose="05000000000000000000" pitchFamily="2" charset="2"/>
              <a:buChar char="v"/>
            </a:pPr>
            <a:r>
              <a:rPr lang="tr-TR" dirty="0" smtClean="0"/>
              <a:t>Program çeşitliliği ile fen bilimleri, sosyal bilimler, ilahiyat, dil, sanat veya spor alanlarında üniversiteye devam edecek öğrencilerin </a:t>
            </a:r>
            <a:r>
              <a:rPr lang="tr-TR" dirty="0" err="1" smtClean="0"/>
              <a:t>hazırbulunuşlukları</a:t>
            </a:r>
            <a:r>
              <a:rPr lang="tr-TR" dirty="0" smtClean="0"/>
              <a:t> sağlanmaktadır.</a:t>
            </a:r>
            <a:endParaRPr lang="tr-TR" dirty="0"/>
          </a:p>
        </p:txBody>
      </p:sp>
    </p:spTree>
    <p:extLst>
      <p:ext uri="{BB962C8B-B14F-4D97-AF65-F5344CB8AC3E}">
        <p14:creationId xmlns:p14="http://schemas.microsoft.com/office/powerpoint/2010/main" val="927177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12776"/>
            <a:ext cx="7992888" cy="4525963"/>
          </a:xfrm>
        </p:spPr>
        <p:txBody>
          <a:bodyPr/>
          <a:lstStyle/>
          <a:p>
            <a:pPr algn="just">
              <a:buFont typeface="Wingdings" panose="05000000000000000000" pitchFamily="2" charset="2"/>
              <a:buChar char="v"/>
            </a:pPr>
            <a:r>
              <a:rPr lang="tr-TR" dirty="0" smtClean="0"/>
              <a:t>Yabancı </a:t>
            </a:r>
            <a:r>
              <a:rPr lang="tr-TR" dirty="0"/>
              <a:t>dil olarak İngilizcenin yanında Arapçanın da öğrenildiği eğitim kurumlarıdır.</a:t>
            </a:r>
          </a:p>
          <a:p>
            <a:pPr marL="36576" indent="0" algn="just">
              <a:buNone/>
            </a:pPr>
            <a:endParaRPr lang="tr-TR" dirty="0"/>
          </a:p>
          <a:p>
            <a:pPr algn="just">
              <a:buFont typeface="Wingdings" panose="05000000000000000000" pitchFamily="2" charset="2"/>
              <a:buChar char="v"/>
            </a:pPr>
            <a:r>
              <a:rPr lang="tr-TR" dirty="0"/>
              <a:t>2 yıllık ön lisans ilahiyat bölümüne ek puan veren okullardır.</a:t>
            </a:r>
          </a:p>
          <a:p>
            <a:pPr marL="36576" indent="0">
              <a:buNone/>
            </a:pPr>
            <a:endParaRPr lang="tr-TR" dirty="0"/>
          </a:p>
        </p:txBody>
      </p:sp>
    </p:spTree>
    <p:extLst>
      <p:ext uri="{BB962C8B-B14F-4D97-AF65-F5344CB8AC3E}">
        <p14:creationId xmlns:p14="http://schemas.microsoft.com/office/powerpoint/2010/main" val="1737919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0" y="0"/>
            <a:ext cx="8424936" cy="5822107"/>
          </a:xfrm>
        </p:spPr>
        <p:txBody>
          <a:bodyPr>
            <a:normAutofit/>
          </a:bodyPr>
          <a:lstStyle/>
          <a:p>
            <a:pPr algn="just">
              <a:buFont typeface="Wingdings" panose="05000000000000000000" pitchFamily="2" charset="2"/>
              <a:buChar char="v"/>
            </a:pPr>
            <a:r>
              <a:rPr lang="tr-TR" dirty="0" smtClean="0"/>
              <a:t>Okulumuzda </a:t>
            </a:r>
            <a:r>
              <a:rPr lang="tr-TR" dirty="0"/>
              <a:t>hem </a:t>
            </a:r>
            <a:r>
              <a:rPr lang="tr-TR" dirty="0">
                <a:solidFill>
                  <a:srgbClr val="FFFF00"/>
                </a:solidFill>
              </a:rPr>
              <a:t>Anadolu Liseleri </a:t>
            </a:r>
            <a:r>
              <a:rPr lang="tr-TR" dirty="0"/>
              <a:t>dersleri </a:t>
            </a:r>
            <a:endParaRPr lang="tr-TR" dirty="0" smtClean="0"/>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r="1363" b="15758"/>
          <a:stretch/>
        </p:blipFill>
        <p:spPr>
          <a:xfrm>
            <a:off x="251520" y="620688"/>
            <a:ext cx="8388424" cy="5299958"/>
          </a:xfrm>
          <a:prstGeom prst="rect">
            <a:avLst/>
          </a:prstGeom>
        </p:spPr>
      </p:pic>
      <p:sp>
        <p:nvSpPr>
          <p:cNvPr id="7" name="Dikdörtgen 6"/>
          <p:cNvSpPr/>
          <p:nvPr/>
        </p:nvSpPr>
        <p:spPr>
          <a:xfrm>
            <a:off x="755576" y="6021288"/>
            <a:ext cx="7056784" cy="1107996"/>
          </a:xfrm>
          <a:prstGeom prst="rect">
            <a:avLst/>
          </a:prstGeom>
        </p:spPr>
        <p:txBody>
          <a:bodyPr wrap="square">
            <a:spAutoFit/>
          </a:bodyPr>
          <a:lstStyle/>
          <a:p>
            <a:pPr marL="285750" indent="-285750" algn="just">
              <a:buFont typeface="Wingdings" panose="05000000000000000000" pitchFamily="2" charset="2"/>
              <a:buChar char="Ø"/>
            </a:pPr>
            <a:r>
              <a:rPr lang="tr-TR" sz="2400" b="1" dirty="0"/>
              <a:t>Anadolu İmam Hatip Lisesi Tercih Kodu</a:t>
            </a:r>
            <a:r>
              <a:rPr lang="tr-TR" sz="2400" b="1" dirty="0" smtClean="0"/>
              <a:t>: </a:t>
            </a:r>
            <a:r>
              <a:rPr lang="tr-TR" sz="2400" b="1" dirty="0" smtClean="0">
                <a:solidFill>
                  <a:srgbClr val="FFFF00"/>
                </a:solidFill>
              </a:rPr>
              <a:t>61064</a:t>
            </a:r>
            <a:endParaRPr lang="tr-TR" sz="2400" dirty="0">
              <a:solidFill>
                <a:srgbClr val="FFFF00"/>
              </a:solidFill>
            </a:endParaRPr>
          </a:p>
          <a:p>
            <a:pPr marL="285750" indent="-285750">
              <a:buFont typeface="Wingdings" panose="05000000000000000000" pitchFamily="2" charset="2"/>
              <a:buChar char="Ø"/>
            </a:pPr>
            <a:r>
              <a:rPr lang="tr-TR" sz="2400" b="1" dirty="0" smtClean="0"/>
              <a:t>Kontenjan:</a:t>
            </a:r>
            <a:r>
              <a:rPr lang="tr-TR" sz="2400" b="1" dirty="0" smtClean="0">
                <a:solidFill>
                  <a:srgbClr val="FFFF00"/>
                </a:solidFill>
              </a:rPr>
              <a:t>102 (Erkek Öğrenci)</a:t>
            </a:r>
            <a:endParaRPr lang="tr-TR" sz="2400" dirty="0">
              <a:solidFill>
                <a:srgbClr val="FFFF00"/>
              </a:solidFill>
            </a:endParaRPr>
          </a:p>
          <a:p>
            <a:pPr algn="just">
              <a:buFont typeface="Wingdings" panose="05000000000000000000" pitchFamily="2" charset="2"/>
              <a:buChar char="v"/>
            </a:pPr>
            <a:endParaRPr lang="tr-TR" dirty="0" smtClean="0"/>
          </a:p>
        </p:txBody>
      </p:sp>
    </p:spTree>
    <p:extLst>
      <p:ext uri="{BB962C8B-B14F-4D97-AF65-F5344CB8AC3E}">
        <p14:creationId xmlns:p14="http://schemas.microsoft.com/office/powerpoint/2010/main" val="10970927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7">
                                            <p:txEl>
                                              <p:pRg st="0" end="0"/>
                                            </p:txEl>
                                          </p:spTgt>
                                        </p:tgtEl>
                                      </p:cBhvr>
                                      <p:by x="150000" y="150000"/>
                                    </p:animScale>
                                  </p:childTnLst>
                                </p:cTn>
                              </p:par>
                              <p:par>
                                <p:cTn id="15" presetID="6" presetClass="emph" presetSubtype="0" fill="hold" nodeType="withEffect">
                                  <p:stCondLst>
                                    <p:cond delay="0"/>
                                  </p:stCondLst>
                                  <p:childTnLst>
                                    <p:animScale>
                                      <p:cBhvr>
                                        <p:cTn id="16" dur="2000" fill="hold"/>
                                        <p:tgtEl>
                                          <p:spTgt spid="7">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0"/>
            <a:ext cx="8856984" cy="2520280"/>
          </a:xfrm>
        </p:spPr>
        <p:txBody>
          <a:bodyPr/>
          <a:lstStyle/>
          <a:p>
            <a:pPr algn="just">
              <a:buFont typeface="Wingdings" panose="05000000000000000000" pitchFamily="2" charset="2"/>
              <a:buChar char="v"/>
            </a:pPr>
            <a:r>
              <a:rPr lang="tr-TR" dirty="0"/>
              <a:t>Hem de </a:t>
            </a:r>
            <a:r>
              <a:rPr lang="tr-TR" dirty="0">
                <a:solidFill>
                  <a:srgbClr val="FFFF00"/>
                </a:solidFill>
              </a:rPr>
              <a:t>Fen ve Sosyal Bilimler Liseleri </a:t>
            </a:r>
            <a:r>
              <a:rPr lang="tr-TR" dirty="0"/>
              <a:t>derslerinin okutulduğu bölümlerin bulunması.</a:t>
            </a:r>
          </a:p>
        </p:txBody>
      </p:sp>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r="796" b="12930"/>
          <a:stretch/>
        </p:blipFill>
        <p:spPr>
          <a:xfrm>
            <a:off x="0" y="1085829"/>
            <a:ext cx="9144000" cy="5744669"/>
          </a:xfrm>
          <a:prstGeom prst="rect">
            <a:avLst/>
          </a:prstGeom>
          <a:ln>
            <a:noFill/>
          </a:ln>
          <a:effectLst>
            <a:softEdge rad="112500"/>
          </a:effectLst>
        </p:spPr>
      </p:pic>
    </p:spTree>
    <p:extLst>
      <p:ext uri="{BB962C8B-B14F-4D97-AF65-F5344CB8AC3E}">
        <p14:creationId xmlns:p14="http://schemas.microsoft.com/office/powerpoint/2010/main" val="28191344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404" y="188640"/>
            <a:ext cx="8810084" cy="5472608"/>
          </a:xfrm>
          <a:prstGeom prst="rect">
            <a:avLst/>
          </a:prstGeom>
          <a:ln>
            <a:noFill/>
          </a:ln>
          <a:effectLst>
            <a:softEdge rad="112500"/>
          </a:effectLst>
        </p:spPr>
      </p:pic>
      <p:sp>
        <p:nvSpPr>
          <p:cNvPr id="5" name="Dikdörtgen 4"/>
          <p:cNvSpPr/>
          <p:nvPr/>
        </p:nvSpPr>
        <p:spPr>
          <a:xfrm>
            <a:off x="629752" y="5877272"/>
            <a:ext cx="8118711" cy="830997"/>
          </a:xfrm>
          <a:prstGeom prst="rect">
            <a:avLst/>
          </a:prstGeom>
        </p:spPr>
        <p:txBody>
          <a:bodyPr wrap="square">
            <a:spAutoFit/>
          </a:bodyPr>
          <a:lstStyle/>
          <a:p>
            <a:pPr marL="342900" indent="-342900">
              <a:buFont typeface="Wingdings" panose="05000000000000000000" pitchFamily="2" charset="2"/>
              <a:buChar char="Ø"/>
            </a:pPr>
            <a:r>
              <a:rPr lang="tr-TR" sz="2400" b="1" dirty="0"/>
              <a:t>Fen ve Sosyal Bilimler Proje Okulu Tercih Kodu</a:t>
            </a:r>
            <a:r>
              <a:rPr lang="tr-TR" sz="2400" b="1" dirty="0" smtClean="0"/>
              <a:t>: </a:t>
            </a:r>
            <a:r>
              <a:rPr lang="tr-TR" sz="2400" b="1" dirty="0" smtClean="0">
                <a:solidFill>
                  <a:srgbClr val="FFFF00"/>
                </a:solidFill>
              </a:rPr>
              <a:t>59975 </a:t>
            </a:r>
            <a:endParaRPr lang="tr-TR" sz="2400" dirty="0">
              <a:solidFill>
                <a:srgbClr val="FFFF00"/>
              </a:solidFill>
            </a:endParaRPr>
          </a:p>
          <a:p>
            <a:pPr marL="342900" indent="-342900">
              <a:buFont typeface="Wingdings" panose="05000000000000000000" pitchFamily="2" charset="2"/>
              <a:buChar char="Ø"/>
            </a:pPr>
            <a:r>
              <a:rPr lang="tr-TR" sz="2400" b="1" dirty="0"/>
              <a:t>Kontenjan</a:t>
            </a:r>
            <a:r>
              <a:rPr lang="tr-TR" sz="2400" b="1" dirty="0" smtClean="0"/>
              <a:t>: </a:t>
            </a:r>
            <a:r>
              <a:rPr lang="tr-TR" sz="2400" b="1" dirty="0" smtClean="0">
                <a:solidFill>
                  <a:srgbClr val="FFFF00"/>
                </a:solidFill>
              </a:rPr>
              <a:t>30 (Erkek Öğrenci)</a:t>
            </a:r>
            <a:endParaRPr lang="tr-TR" sz="2400" dirty="0">
              <a:solidFill>
                <a:srgbClr val="FFFF00"/>
              </a:solidFill>
            </a:endParaRPr>
          </a:p>
        </p:txBody>
      </p:sp>
    </p:spTree>
    <p:extLst>
      <p:ext uri="{BB962C8B-B14F-4D97-AF65-F5344CB8AC3E}">
        <p14:creationId xmlns:p14="http://schemas.microsoft.com/office/powerpoint/2010/main" val="1606047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5">
                                            <p:txEl>
                                              <p:pRg st="0" end="0"/>
                                            </p:txEl>
                                          </p:spTgt>
                                        </p:tgtEl>
                                      </p:cBhvr>
                                      <p:by x="150000" y="150000"/>
                                    </p:animScale>
                                  </p:childTnLst>
                                </p:cTn>
                              </p:par>
                              <p:par>
                                <p:cTn id="15" presetID="6" presetClass="emph" presetSubtype="0" fill="hold" nodeType="withEffect">
                                  <p:stCondLst>
                                    <p:cond delay="0"/>
                                  </p:stCondLst>
                                  <p:childTnLst>
                                    <p:animScale>
                                      <p:cBhvr>
                                        <p:cTn id="16"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260648"/>
            <a:ext cx="8712968" cy="6192688"/>
          </a:xfrm>
        </p:spPr>
        <p:txBody>
          <a:bodyPr>
            <a:normAutofit/>
          </a:bodyPr>
          <a:lstStyle/>
          <a:p>
            <a:pPr algn="just">
              <a:buFont typeface="Wingdings" panose="05000000000000000000" pitchFamily="2" charset="2"/>
              <a:buChar char="v"/>
            </a:pPr>
            <a:r>
              <a:rPr lang="tr-TR" sz="3200" dirty="0" smtClean="0"/>
              <a:t>Seçkin </a:t>
            </a:r>
            <a:r>
              <a:rPr lang="tr-TR" sz="3200" dirty="0"/>
              <a:t>eğitim kadromuz ile aile sıcaklığında eğitim </a:t>
            </a:r>
            <a:r>
              <a:rPr lang="tr-TR" sz="3200" dirty="0" smtClean="0"/>
              <a:t>ortamı</a:t>
            </a:r>
            <a:endParaRPr lang="tr-TR" sz="3200" dirty="0"/>
          </a:p>
          <a:p>
            <a:pPr algn="just">
              <a:buFont typeface="Wingdings" panose="05000000000000000000" pitchFamily="2" charset="2"/>
              <a:buChar char="v"/>
            </a:pPr>
            <a:r>
              <a:rPr lang="tr-TR" sz="3200" dirty="0"/>
              <a:t>Hedefimiz başarı odaklı </a:t>
            </a:r>
            <a:r>
              <a:rPr lang="tr-TR" sz="3200" dirty="0" smtClean="0"/>
              <a:t>eğitim</a:t>
            </a:r>
            <a:endParaRPr lang="tr-TR" sz="3200" dirty="0"/>
          </a:p>
          <a:p>
            <a:pPr algn="just">
              <a:buFont typeface="Wingdings" panose="05000000000000000000" pitchFamily="2" charset="2"/>
              <a:buChar char="v"/>
            </a:pPr>
            <a:r>
              <a:rPr lang="tr-TR" sz="3200" dirty="0"/>
              <a:t>Başarı odaklı öğrenci koçluğu </a:t>
            </a:r>
          </a:p>
          <a:p>
            <a:pPr algn="just">
              <a:buFont typeface="Wingdings" panose="05000000000000000000" pitchFamily="2" charset="2"/>
              <a:buChar char="v"/>
            </a:pPr>
            <a:r>
              <a:rPr lang="tr-TR" sz="3200" dirty="0"/>
              <a:t>Güçlü rehberlik </a:t>
            </a:r>
            <a:r>
              <a:rPr lang="tr-TR" sz="3200" dirty="0" smtClean="0"/>
              <a:t>faaliyetleri</a:t>
            </a:r>
          </a:p>
          <a:p>
            <a:pPr algn="just">
              <a:buFont typeface="Wingdings" panose="05000000000000000000" pitchFamily="2" charset="2"/>
              <a:buChar char="v"/>
            </a:pPr>
            <a:r>
              <a:rPr lang="tr-TR" sz="3200" dirty="0"/>
              <a:t>Hafta içi ve hafta sonu destekleme ve yetiştirme kursları </a:t>
            </a:r>
          </a:p>
          <a:p>
            <a:pPr algn="just">
              <a:buFont typeface="Wingdings" panose="05000000000000000000" pitchFamily="2" charset="2"/>
              <a:buChar char="v"/>
            </a:pPr>
            <a:r>
              <a:rPr lang="tr-TR" sz="3200" dirty="0"/>
              <a:t>Değerler eğitimi ve sosyal sorumluluk projeleri</a:t>
            </a:r>
          </a:p>
          <a:p>
            <a:pPr algn="just">
              <a:buFont typeface="Wingdings" panose="05000000000000000000" pitchFamily="2" charset="2"/>
              <a:buChar char="v"/>
            </a:pPr>
            <a:r>
              <a:rPr lang="tr-TR" sz="3200" dirty="0"/>
              <a:t>Okuma etkinlikleri ve okur-yazar buluşmaları</a:t>
            </a:r>
          </a:p>
          <a:p>
            <a:pPr algn="just">
              <a:buFont typeface="Wingdings" panose="05000000000000000000" pitchFamily="2" charset="2"/>
              <a:buChar char="v"/>
            </a:pPr>
            <a:r>
              <a:rPr lang="tr-TR" sz="3200" dirty="0"/>
              <a:t>Sosyal, bilimsel ve sportif etkinlikleri  </a:t>
            </a:r>
          </a:p>
          <a:p>
            <a:pPr algn="just">
              <a:buFont typeface="Wingdings" panose="05000000000000000000" pitchFamily="2" charset="2"/>
              <a:buChar char="v"/>
            </a:pPr>
            <a:endParaRPr lang="tr-TR" sz="3200" dirty="0"/>
          </a:p>
          <a:p>
            <a:pPr>
              <a:buFont typeface="Wingdings" panose="05000000000000000000" pitchFamily="2" charset="2"/>
              <a:buChar char="v"/>
            </a:pPr>
            <a:endParaRPr lang="tr-TR" sz="3200" dirty="0"/>
          </a:p>
          <a:p>
            <a:pPr>
              <a:buFont typeface="Wingdings" panose="05000000000000000000" pitchFamily="2" charset="2"/>
              <a:buChar char="v"/>
            </a:pPr>
            <a:endParaRPr lang="tr-TR" sz="3200" dirty="0"/>
          </a:p>
        </p:txBody>
      </p:sp>
    </p:spTree>
    <p:extLst>
      <p:ext uri="{BB962C8B-B14F-4D97-AF65-F5344CB8AC3E}">
        <p14:creationId xmlns:p14="http://schemas.microsoft.com/office/powerpoint/2010/main" val="453490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6632"/>
            <a:ext cx="8640960" cy="6009531"/>
          </a:xfrm>
        </p:spPr>
        <p:txBody>
          <a:bodyPr>
            <a:normAutofit lnSpcReduction="10000"/>
          </a:bodyPr>
          <a:lstStyle/>
          <a:p>
            <a:pPr>
              <a:buFont typeface="Wingdings" panose="05000000000000000000" pitchFamily="2" charset="2"/>
              <a:buChar char="ü"/>
            </a:pPr>
            <a:endParaRPr lang="tr-TR" sz="3200" dirty="0" smtClean="0">
              <a:solidFill>
                <a:srgbClr val="FFFF00"/>
              </a:solidFill>
            </a:endParaRPr>
          </a:p>
          <a:p>
            <a:pPr>
              <a:buFont typeface="Wingdings" panose="05000000000000000000" pitchFamily="2" charset="2"/>
              <a:buChar char="ü"/>
            </a:pPr>
            <a:r>
              <a:rPr lang="tr-TR" sz="3200" dirty="0" smtClean="0">
                <a:solidFill>
                  <a:srgbClr val="FFFF00"/>
                </a:solidFill>
              </a:rPr>
              <a:t>Fizik</a:t>
            </a:r>
            <a:r>
              <a:rPr lang="tr-TR" sz="3200" dirty="0">
                <a:solidFill>
                  <a:srgbClr val="FFFF00"/>
                </a:solidFill>
              </a:rPr>
              <a:t>, kimya, biyoloji laboratuvarları</a:t>
            </a:r>
          </a:p>
          <a:p>
            <a:pPr>
              <a:buFont typeface="Wingdings" panose="05000000000000000000" pitchFamily="2" charset="2"/>
              <a:buChar char="ü"/>
            </a:pPr>
            <a:r>
              <a:rPr lang="tr-TR" sz="3200" dirty="0">
                <a:solidFill>
                  <a:srgbClr val="FFFF00"/>
                </a:solidFill>
              </a:rPr>
              <a:t>220 kişilik konferans </a:t>
            </a:r>
            <a:r>
              <a:rPr lang="tr-TR" sz="3200" dirty="0" smtClean="0">
                <a:solidFill>
                  <a:srgbClr val="FFFF00"/>
                </a:solidFill>
              </a:rPr>
              <a:t>salonu</a:t>
            </a:r>
            <a:endParaRPr lang="tr-TR" sz="3200" dirty="0">
              <a:solidFill>
                <a:srgbClr val="FFFF00"/>
              </a:solidFill>
            </a:endParaRPr>
          </a:p>
          <a:p>
            <a:pPr>
              <a:buFont typeface="Wingdings" panose="05000000000000000000" pitchFamily="2" charset="2"/>
              <a:buChar char="ü"/>
            </a:pPr>
            <a:r>
              <a:rPr lang="tr-TR" sz="3200" dirty="0">
                <a:solidFill>
                  <a:srgbClr val="FFFF00"/>
                </a:solidFill>
              </a:rPr>
              <a:t>Kapalı Spor </a:t>
            </a:r>
            <a:r>
              <a:rPr lang="tr-TR" sz="3200" dirty="0" smtClean="0">
                <a:solidFill>
                  <a:srgbClr val="FFFF00"/>
                </a:solidFill>
              </a:rPr>
              <a:t>Salonu</a:t>
            </a:r>
          </a:p>
          <a:p>
            <a:pPr>
              <a:buFont typeface="Wingdings" panose="05000000000000000000" pitchFamily="2" charset="2"/>
              <a:buChar char="ü"/>
            </a:pPr>
            <a:r>
              <a:rPr lang="tr-TR" sz="3200" dirty="0" smtClean="0">
                <a:solidFill>
                  <a:srgbClr val="FFFF00"/>
                </a:solidFill>
              </a:rPr>
              <a:t>Cep sineması</a:t>
            </a:r>
            <a:endParaRPr lang="tr-TR" sz="3200" dirty="0">
              <a:solidFill>
                <a:srgbClr val="FFFF00"/>
              </a:solidFill>
            </a:endParaRPr>
          </a:p>
          <a:p>
            <a:pPr>
              <a:buFont typeface="Wingdings" panose="05000000000000000000" pitchFamily="2" charset="2"/>
              <a:buChar char="ü"/>
            </a:pPr>
            <a:r>
              <a:rPr lang="tr-TR" sz="3200" dirty="0">
                <a:solidFill>
                  <a:srgbClr val="FFFF00"/>
                </a:solidFill>
              </a:rPr>
              <a:t>Hobi </a:t>
            </a:r>
            <a:r>
              <a:rPr lang="tr-TR" sz="3200" dirty="0" smtClean="0">
                <a:solidFill>
                  <a:srgbClr val="FFFF00"/>
                </a:solidFill>
              </a:rPr>
              <a:t>odaları</a:t>
            </a:r>
            <a:endParaRPr lang="tr-TR" sz="3200" dirty="0">
              <a:solidFill>
                <a:srgbClr val="FFFF00"/>
              </a:solidFill>
            </a:endParaRPr>
          </a:p>
          <a:p>
            <a:pPr>
              <a:buFont typeface="Wingdings" panose="05000000000000000000" pitchFamily="2" charset="2"/>
              <a:buChar char="ü"/>
            </a:pPr>
            <a:r>
              <a:rPr lang="tr-TR" sz="3200" dirty="0">
                <a:solidFill>
                  <a:srgbClr val="FFFF00"/>
                </a:solidFill>
              </a:rPr>
              <a:t>Zeka oyunları </a:t>
            </a:r>
            <a:r>
              <a:rPr lang="tr-TR" sz="3200" dirty="0" smtClean="0">
                <a:solidFill>
                  <a:srgbClr val="FFFF00"/>
                </a:solidFill>
              </a:rPr>
              <a:t>odaları ile</a:t>
            </a:r>
          </a:p>
          <a:p>
            <a:pPr marL="36576" indent="0">
              <a:buNone/>
            </a:pPr>
            <a:endParaRPr lang="tr-TR" sz="3200" dirty="0">
              <a:solidFill>
                <a:srgbClr val="FFFF00"/>
              </a:solidFill>
            </a:endParaRPr>
          </a:p>
          <a:p>
            <a:pPr marL="36576" indent="0" algn="just">
              <a:buNone/>
            </a:pPr>
            <a:endParaRPr lang="tr-TR" sz="3200" dirty="0" smtClean="0"/>
          </a:p>
          <a:p>
            <a:pPr marL="36576" indent="0" algn="just">
              <a:buNone/>
            </a:pPr>
            <a:r>
              <a:rPr lang="tr-TR" sz="3200" dirty="0"/>
              <a:t>Milli ve manevi değerlere sahip bireyler yetiştirmek </a:t>
            </a:r>
            <a:r>
              <a:rPr lang="tr-TR" sz="3200" dirty="0" smtClean="0"/>
              <a:t>için gelin okulumuzda buluşalım</a:t>
            </a:r>
            <a:endParaRPr lang="tr-TR" sz="3200" dirty="0"/>
          </a:p>
          <a:p>
            <a:pPr marL="36576" indent="0" algn="just">
              <a:buNone/>
            </a:pPr>
            <a:endParaRPr lang="tr-TR" sz="3200" dirty="0"/>
          </a:p>
        </p:txBody>
      </p:sp>
    </p:spTree>
    <p:extLst>
      <p:ext uri="{BB962C8B-B14F-4D97-AF65-F5344CB8AC3E}">
        <p14:creationId xmlns:p14="http://schemas.microsoft.com/office/powerpoint/2010/main" val="8344622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500"/>
                            </p:stCondLst>
                            <p:childTnLst>
                              <p:par>
                                <p:cTn id="34" presetID="15" presetClass="emph" presetSubtype="0" grpId="0" nodeType="afterEffect">
                                  <p:stCondLst>
                                    <p:cond delay="0"/>
                                  </p:stCondLst>
                                  <p:iterate type="lt">
                                    <p:tmAbs val="25"/>
                                  </p:iterate>
                                  <p:childTnLst>
                                    <p:set>
                                      <p:cBhvr override="childStyle">
                                        <p:cTn id="35" dur="indefinite"/>
                                        <p:tgtEl>
                                          <p:spTgt spid="3">
                                            <p:txEl>
                                              <p:pRg st="9" end="9"/>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6347048" cy="850106"/>
          </a:xfrm>
        </p:spPr>
        <p:txBody>
          <a:bodyPr>
            <a:normAutofit/>
          </a:bodyPr>
          <a:lstStyle/>
          <a:p>
            <a:r>
              <a:rPr lang="tr-TR" dirty="0" smtClean="0"/>
              <a:t>OKULUMUZ TARİHÇESİ</a:t>
            </a:r>
            <a:endParaRPr lang="tr-TR" dirty="0"/>
          </a:p>
        </p:txBody>
      </p:sp>
      <p:sp>
        <p:nvSpPr>
          <p:cNvPr id="4" name="Metin kutusu 3"/>
          <p:cNvSpPr txBox="1"/>
          <p:nvPr/>
        </p:nvSpPr>
        <p:spPr>
          <a:xfrm>
            <a:off x="395536" y="1340768"/>
            <a:ext cx="8352928" cy="4308872"/>
          </a:xfrm>
          <a:prstGeom prst="rect">
            <a:avLst/>
          </a:prstGeom>
          <a:noFill/>
        </p:spPr>
        <p:txBody>
          <a:bodyPr wrap="square" rtlCol="0">
            <a:spAutoFit/>
          </a:bodyPr>
          <a:lstStyle/>
          <a:p>
            <a:pPr marL="457200" indent="-457200" algn="just">
              <a:buFont typeface="Wingdings" panose="05000000000000000000" pitchFamily="2" charset="2"/>
              <a:buChar char="v"/>
            </a:pPr>
            <a:r>
              <a:rPr lang="tr-TR" sz="3200" b="1" dirty="0" smtClean="0"/>
              <a:t>1976-1977 eğitim öğretim yılında açılmıştır.</a:t>
            </a:r>
          </a:p>
          <a:p>
            <a:pPr marL="457200" indent="-457200" algn="just">
              <a:buFont typeface="Wingdings" panose="05000000000000000000" pitchFamily="2" charset="2"/>
              <a:buChar char="v"/>
            </a:pPr>
            <a:endParaRPr lang="tr-TR" sz="3200" b="1" dirty="0" smtClean="0"/>
          </a:p>
          <a:p>
            <a:pPr marL="457200" indent="-457200" algn="just">
              <a:buFont typeface="Wingdings" panose="05000000000000000000" pitchFamily="2" charset="2"/>
              <a:buChar char="v"/>
            </a:pPr>
            <a:r>
              <a:rPr lang="tr-TR" sz="3200" b="1" dirty="0" smtClean="0"/>
              <a:t>Açılışından itibaren öğrenci sayısı her geçen yıl artan okulumuz, 1989-1990 eğitim öğretim yılından itibaren kız öğrencilerin alınmasıyla öğrenci sayısı 1992-1993 eğitim öğretim yılında 1024'e ulaşmıştır.</a:t>
            </a:r>
          </a:p>
          <a:p>
            <a:endParaRPr lang="tr-TR" sz="3200" b="1" dirty="0" smtClean="0"/>
          </a:p>
          <a:p>
            <a:endParaRPr lang="tr-TR" dirty="0"/>
          </a:p>
        </p:txBody>
      </p:sp>
    </p:spTree>
    <p:extLst>
      <p:ext uri="{BB962C8B-B14F-4D97-AF65-F5344CB8AC3E}">
        <p14:creationId xmlns:p14="http://schemas.microsoft.com/office/powerpoint/2010/main" val="40966509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796"/>
            <a:ext cx="7467600" cy="1143000"/>
          </a:xfrm>
        </p:spPr>
        <p:txBody>
          <a:bodyPr/>
          <a:lstStyle/>
          <a:p>
            <a:r>
              <a:rPr lang="tr-TR" dirty="0" smtClean="0"/>
              <a:t>PANSİYONUMUZ</a:t>
            </a:r>
            <a:endParaRPr lang="tr-TR" dirty="0"/>
          </a:p>
        </p:txBody>
      </p:sp>
      <p:sp>
        <p:nvSpPr>
          <p:cNvPr id="3" name="İçerik Yer Tutucusu 2"/>
          <p:cNvSpPr>
            <a:spLocks noGrp="1"/>
          </p:cNvSpPr>
          <p:nvPr>
            <p:ph idx="1"/>
          </p:nvPr>
        </p:nvSpPr>
        <p:spPr>
          <a:xfrm>
            <a:off x="179512" y="1052736"/>
            <a:ext cx="8352928" cy="5544616"/>
          </a:xfrm>
        </p:spPr>
        <p:txBody>
          <a:bodyPr>
            <a:normAutofit/>
          </a:bodyPr>
          <a:lstStyle/>
          <a:p>
            <a:pPr algn="just">
              <a:buFont typeface="Wingdings" panose="05000000000000000000" pitchFamily="2" charset="2"/>
              <a:buChar char="v"/>
            </a:pPr>
            <a:r>
              <a:rPr lang="tr-TR" dirty="0"/>
              <a:t>200 KİŞİLİK ERKEK PANSİYONU</a:t>
            </a:r>
          </a:p>
          <a:p>
            <a:pPr algn="just">
              <a:buFont typeface="Wingdings" panose="05000000000000000000" pitchFamily="2" charset="2"/>
              <a:buChar char="v"/>
            </a:pPr>
            <a:r>
              <a:rPr lang="tr-TR" dirty="0"/>
              <a:t>Açık menü kahvaltı</a:t>
            </a:r>
          </a:p>
          <a:p>
            <a:pPr algn="just">
              <a:buFont typeface="Wingdings" panose="05000000000000000000" pitchFamily="2" charset="2"/>
              <a:buChar char="v"/>
            </a:pPr>
            <a:r>
              <a:rPr lang="tr-TR" dirty="0"/>
              <a:t>4 çeşit öğle ve akşam yemeği</a:t>
            </a:r>
          </a:p>
          <a:p>
            <a:pPr algn="just">
              <a:buFont typeface="Wingdings" panose="05000000000000000000" pitchFamily="2" charset="2"/>
              <a:buChar char="v"/>
            </a:pPr>
            <a:r>
              <a:rPr lang="tr-TR" dirty="0"/>
              <a:t>Ev ortamı sıcaklığında</a:t>
            </a:r>
          </a:p>
          <a:p>
            <a:pPr algn="just">
              <a:buFont typeface="Wingdings" panose="05000000000000000000" pitchFamily="2" charset="2"/>
              <a:buChar char="v"/>
            </a:pPr>
            <a:r>
              <a:rPr lang="tr-TR" dirty="0"/>
              <a:t>İçinde lavabo ve banyosu olan</a:t>
            </a:r>
          </a:p>
          <a:p>
            <a:pPr algn="just">
              <a:buFont typeface="Wingdings" panose="05000000000000000000" pitchFamily="2" charset="2"/>
              <a:buChar char="v"/>
            </a:pPr>
            <a:r>
              <a:rPr lang="tr-TR" dirty="0"/>
              <a:t>Geniş ve ferah 3’er kişilik odaları ile </a:t>
            </a:r>
          </a:p>
          <a:p>
            <a:pPr algn="just">
              <a:buFont typeface="Wingdings" panose="05000000000000000000" pitchFamily="2" charset="2"/>
              <a:buChar char="v"/>
            </a:pPr>
            <a:r>
              <a:rPr lang="tr-TR" dirty="0"/>
              <a:t>Öğretmenlerimizin gözetiminde</a:t>
            </a:r>
          </a:p>
          <a:p>
            <a:pPr algn="just">
              <a:buFont typeface="Wingdings" panose="05000000000000000000" pitchFamily="2" charset="2"/>
              <a:buChar char="v"/>
            </a:pPr>
            <a:r>
              <a:rPr lang="tr-TR" dirty="0"/>
              <a:t>Ev yapımı tadında yemeklerimizle</a:t>
            </a:r>
          </a:p>
          <a:p>
            <a:pPr marL="36576" indent="0" algn="just">
              <a:buNone/>
            </a:pPr>
            <a:r>
              <a:rPr lang="tr-TR" b="1" dirty="0"/>
              <a:t>Siz </a:t>
            </a:r>
            <a:r>
              <a:rPr lang="tr-TR" b="1" dirty="0" smtClean="0"/>
              <a:t>öğrencilerimize ücretsiz </a:t>
            </a:r>
            <a:r>
              <a:rPr lang="tr-TR" b="1" dirty="0"/>
              <a:t>barınma imkanı veriyoruz</a:t>
            </a:r>
          </a:p>
          <a:p>
            <a:pPr marL="36576" indent="0">
              <a:buNone/>
            </a:pPr>
            <a:endParaRPr lang="tr-TR" dirty="0"/>
          </a:p>
        </p:txBody>
      </p:sp>
    </p:spTree>
    <p:extLst>
      <p:ext uri="{BB962C8B-B14F-4D97-AF65-F5344CB8AC3E}">
        <p14:creationId xmlns:p14="http://schemas.microsoft.com/office/powerpoint/2010/main" val="42561192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l="-1" r="909" b="1743"/>
          <a:stretch/>
        </p:blipFill>
        <p:spPr>
          <a:xfrm>
            <a:off x="1" y="0"/>
            <a:ext cx="9144000" cy="6553200"/>
          </a:xfrm>
          <a:prstGeom prst="rect">
            <a:avLst/>
          </a:prstGeom>
        </p:spPr>
      </p:pic>
    </p:spTree>
    <p:extLst>
      <p:ext uri="{BB962C8B-B14F-4D97-AF65-F5344CB8AC3E}">
        <p14:creationId xmlns:p14="http://schemas.microsoft.com/office/powerpoint/2010/main" val="90749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4545" r="12728" b="15959"/>
          <a:stretch/>
        </p:blipFill>
        <p:spPr>
          <a:xfrm>
            <a:off x="107504" y="444414"/>
            <a:ext cx="8866909" cy="5763491"/>
          </a:xfrm>
          <a:prstGeom prst="rect">
            <a:avLst/>
          </a:prstGeom>
          <a:ln>
            <a:noFill/>
          </a:ln>
          <a:effectLst>
            <a:softEdge rad="112500"/>
          </a:effectLst>
        </p:spPr>
      </p:pic>
    </p:spTree>
    <p:extLst>
      <p:ext uri="{BB962C8B-B14F-4D97-AF65-F5344CB8AC3E}">
        <p14:creationId xmlns:p14="http://schemas.microsoft.com/office/powerpoint/2010/main" val="31706042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0682" r="8636" b="16364"/>
          <a:stretch/>
        </p:blipFill>
        <p:spPr>
          <a:xfrm>
            <a:off x="107504" y="476672"/>
            <a:ext cx="8928992" cy="5832648"/>
          </a:xfrm>
          <a:prstGeom prst="rect">
            <a:avLst/>
          </a:prstGeom>
          <a:ln>
            <a:noFill/>
          </a:ln>
          <a:effectLst>
            <a:softEdge rad="112500"/>
          </a:effectLst>
        </p:spPr>
      </p:pic>
    </p:spTree>
    <p:extLst>
      <p:ext uri="{BB962C8B-B14F-4D97-AF65-F5344CB8AC3E}">
        <p14:creationId xmlns:p14="http://schemas.microsoft.com/office/powerpoint/2010/main" val="1522366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8147248" cy="724942"/>
          </a:xfrm>
        </p:spPr>
        <p:txBody>
          <a:bodyPr>
            <a:noAutofit/>
          </a:bodyPr>
          <a:lstStyle/>
          <a:p>
            <a:pPr algn="just"/>
            <a:r>
              <a:rPr lang="tr-TR" sz="4000" dirty="0"/>
              <a:t>ANADOLU İMAM HATİP LİSELERİNDE</a:t>
            </a:r>
            <a:br>
              <a:rPr lang="tr-TR" sz="4000" dirty="0"/>
            </a:br>
            <a:endParaRPr lang="tr-TR" sz="4000" dirty="0"/>
          </a:p>
        </p:txBody>
      </p:sp>
      <p:sp>
        <p:nvSpPr>
          <p:cNvPr id="3" name="İçerik Yer Tutucusu 2"/>
          <p:cNvSpPr>
            <a:spLocks noGrp="1"/>
          </p:cNvSpPr>
          <p:nvPr>
            <p:ph idx="1"/>
          </p:nvPr>
        </p:nvSpPr>
        <p:spPr>
          <a:xfrm>
            <a:off x="467544" y="1268760"/>
            <a:ext cx="8136904" cy="4824536"/>
          </a:xfrm>
        </p:spPr>
        <p:txBody>
          <a:bodyPr>
            <a:normAutofit/>
          </a:bodyPr>
          <a:lstStyle/>
          <a:p>
            <a:pPr marL="36576" indent="0" algn="just">
              <a:buNone/>
            </a:pPr>
            <a:r>
              <a:rPr lang="tr-TR" dirty="0" smtClean="0"/>
              <a:t>    İnsanlığın </a:t>
            </a:r>
            <a:r>
              <a:rPr lang="tr-TR" dirty="0"/>
              <a:t>küresel barışa her zamankinden daha çok ihtiyaç duyduğu </a:t>
            </a:r>
            <a:r>
              <a:rPr lang="tr-TR" dirty="0" smtClean="0"/>
              <a:t>çağımızda geleceğimizi </a:t>
            </a:r>
            <a:r>
              <a:rPr lang="tr-TR" dirty="0"/>
              <a:t>emanet edeceğimiz </a:t>
            </a:r>
            <a:r>
              <a:rPr lang="tr-TR" dirty="0" smtClean="0"/>
              <a:t>çocuklarımıza, yaşayacakları </a:t>
            </a:r>
            <a:r>
              <a:rPr lang="tr-TR" dirty="0"/>
              <a:t>çağın bilgisini vermek ve becerilerini </a:t>
            </a:r>
            <a:r>
              <a:rPr lang="tr-TR" dirty="0" smtClean="0"/>
              <a:t>kazandırmak.</a:t>
            </a:r>
            <a:endParaRPr lang="tr-TR" dirty="0"/>
          </a:p>
          <a:p>
            <a:pPr marL="36576" indent="0" algn="just">
              <a:buNone/>
            </a:pPr>
            <a:r>
              <a:rPr lang="tr-TR" dirty="0" smtClean="0"/>
              <a:t>    Milli</a:t>
            </a:r>
            <a:r>
              <a:rPr lang="tr-TR" dirty="0"/>
              <a:t>, manevi, ahlaki ve insani değerlere sahip, kendi kültürü ile bütünleşmiş, farklı kültürlerle barışık, ülkesine ve insanlığa faydalı olma idealine sahip bireyler </a:t>
            </a:r>
            <a:r>
              <a:rPr lang="tr-TR" dirty="0" smtClean="0"/>
              <a:t>olarak yetiştirmek </a:t>
            </a:r>
            <a:r>
              <a:rPr lang="tr-TR" dirty="0"/>
              <a:t>temel hedefimizdir.</a:t>
            </a:r>
          </a:p>
          <a:p>
            <a:pPr marL="36576" indent="0">
              <a:buNone/>
            </a:pPr>
            <a:endParaRPr lang="tr-TR" dirty="0"/>
          </a:p>
        </p:txBody>
      </p:sp>
    </p:spTree>
    <p:extLst>
      <p:ext uri="{BB962C8B-B14F-4D97-AF65-F5344CB8AC3E}">
        <p14:creationId xmlns:p14="http://schemas.microsoft.com/office/powerpoint/2010/main" val="16022715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0357" y="0"/>
            <a:ext cx="7467600" cy="1143000"/>
          </a:xfrm>
        </p:spPr>
        <p:txBody>
          <a:bodyPr/>
          <a:lstStyle/>
          <a:p>
            <a:r>
              <a:rPr lang="tr-TR" dirty="0" smtClean="0"/>
              <a:t>ETKİNLİKLERİMİZ</a:t>
            </a:r>
            <a:endParaRPr lang="tr-TR" dirty="0"/>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5555" t="1625" r="7586" b="62222"/>
          <a:stretch/>
        </p:blipFill>
        <p:spPr>
          <a:xfrm>
            <a:off x="2987824" y="1429142"/>
            <a:ext cx="2304257" cy="1442559"/>
          </a:xfrm>
          <a:prstGeom prst="rect">
            <a:avLst/>
          </a:prstGeom>
        </p:spPr>
      </p:pic>
      <p:pic>
        <p:nvPicPr>
          <p:cNvPr id="1026" name="Picture 2" descr="C:\Users\hp\Desktop\Okul Tanıtım Video\SİTEYE KONACAK RESİMLER\ETKİNLİKLER\MEHTER\MEHTER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18" t="7032" r="3780" b="4252"/>
          <a:stretch/>
        </p:blipFill>
        <p:spPr bwMode="auto">
          <a:xfrm>
            <a:off x="2987824" y="2943938"/>
            <a:ext cx="2692180" cy="14950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esktop\Okul Tanıtım Video\SİTEYE KONACAK RESİMLER\ETKİNLİKLER\İFTAR\İFTA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7293" y="4773879"/>
            <a:ext cx="2321429" cy="17410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p\Desktop\Okul Tanıtım Video\SİTEYE KONACAK RESİMLER\ETKİNLİKLER\MÜNAZARA\MÜNAZARA 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4653136"/>
            <a:ext cx="3204457" cy="180250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p\Desktop\Okul Tanıtım Video\SİTEYE KONACAK RESİMLER\WhatsApp Image 2019-03-18 at 19.51.48 (1).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962" y="2667963"/>
            <a:ext cx="2587056" cy="19415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hp\Desktop\Okul Tanıtım Video\SİTEYE KONACAK RESİMLER\WhatsApp Image 2019-03-12 at 11.28.04.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9320" y="432826"/>
            <a:ext cx="3059246" cy="172082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hp\Desktop\Okul Tanıtım Video\tanıtım 1\yeni okul\FOTOĞRAFLAR\rista çat gezisi resim\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51120" y="2365424"/>
            <a:ext cx="2705100" cy="20288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hp\Desktop\Okul Tanıtım Video\tanıtım 1\yeni okul\FOTOĞRAFLAR\İyilik Şöleni Haber\IMG_20190425_12593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4208" y="4773879"/>
            <a:ext cx="2470760" cy="18530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hp\Desktop\Okul Tanıtım Video\tanıtım 1\yeni okul\yeni foto\IMG-20200304-WA0022.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9410"/>
          <a:stretch/>
        </p:blipFill>
        <p:spPr bwMode="auto">
          <a:xfrm>
            <a:off x="251520" y="908720"/>
            <a:ext cx="2232248" cy="166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6466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animEffect transition="in" filter="fade">
                                      <p:cBhvr>
                                        <p:cTn id="11" dur="500"/>
                                        <p:tgtEl>
                                          <p:spTgt spid="103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500"/>
                                        <p:tgtEl>
                                          <p:spTgt spid="10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fade">
                                      <p:cBhvr>
                                        <p:cTn id="31" dur="500"/>
                                        <p:tgtEl>
                                          <p:spTgt spid="10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33"/>
                                        </p:tgtEl>
                                        <p:attrNameLst>
                                          <p:attrName>style.visibility</p:attrName>
                                        </p:attrNameLst>
                                      </p:cBhvr>
                                      <p:to>
                                        <p:strVal val="visible"/>
                                      </p:to>
                                    </p:set>
                                    <p:animEffect transition="in" filter="fade">
                                      <p:cBhvr>
                                        <p:cTn id="36" dur="500"/>
                                        <p:tgtEl>
                                          <p:spTgt spid="103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29"/>
                                        </p:tgtEl>
                                        <p:attrNameLst>
                                          <p:attrName>style.visibility</p:attrName>
                                        </p:attrNameLst>
                                      </p:cBhvr>
                                      <p:to>
                                        <p:strVal val="visible"/>
                                      </p:to>
                                    </p:set>
                                    <p:anim calcmode="lin" valueType="num">
                                      <p:cBhvr additive="base">
                                        <p:cTn id="41" dur="500" fill="hold"/>
                                        <p:tgtEl>
                                          <p:spTgt spid="1029"/>
                                        </p:tgtEl>
                                        <p:attrNameLst>
                                          <p:attrName>ppt_x</p:attrName>
                                        </p:attrNameLst>
                                      </p:cBhvr>
                                      <p:tavLst>
                                        <p:tav tm="0">
                                          <p:val>
                                            <p:strVal val="#ppt_x"/>
                                          </p:val>
                                        </p:tav>
                                        <p:tav tm="100000">
                                          <p:val>
                                            <p:strVal val="#ppt_x"/>
                                          </p:val>
                                        </p:tav>
                                      </p:tavLst>
                                    </p:anim>
                                    <p:anim calcmode="lin" valueType="num">
                                      <p:cBhvr additive="base">
                                        <p:cTn id="42"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31"/>
                                        </p:tgtEl>
                                        <p:attrNameLst>
                                          <p:attrName>style.visibility</p:attrName>
                                        </p:attrNameLst>
                                      </p:cBhvr>
                                      <p:to>
                                        <p:strVal val="visible"/>
                                      </p:to>
                                    </p:set>
                                    <p:anim calcmode="lin" valueType="num">
                                      <p:cBhvr additive="base">
                                        <p:cTn id="47" dur="500" fill="hold"/>
                                        <p:tgtEl>
                                          <p:spTgt spid="1031"/>
                                        </p:tgtEl>
                                        <p:attrNameLst>
                                          <p:attrName>ppt_x</p:attrName>
                                        </p:attrNameLst>
                                      </p:cBhvr>
                                      <p:tavLst>
                                        <p:tav tm="0">
                                          <p:val>
                                            <p:strVal val="#ppt_x"/>
                                          </p:val>
                                        </p:tav>
                                        <p:tav tm="100000">
                                          <p:val>
                                            <p:strVal val="#ppt_x"/>
                                          </p:val>
                                        </p:tav>
                                      </p:tavLst>
                                    </p:anim>
                                    <p:anim calcmode="lin" valueType="num">
                                      <p:cBhvr additive="base">
                                        <p:cTn id="4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026"/>
                                        </p:tgtEl>
                                        <p:attrNameLst>
                                          <p:attrName>style.visibility</p:attrName>
                                        </p:attrNameLst>
                                      </p:cBhvr>
                                      <p:to>
                                        <p:strVal val="visible"/>
                                      </p:to>
                                    </p:set>
                                    <p:animEffect transition="in" filter="barn(inVertical)">
                                      <p:cBhvr>
                                        <p:cTn id="5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24" y="980728"/>
            <a:ext cx="8346623" cy="4680115"/>
          </a:xfrm>
          <a:prstGeom prst="rect">
            <a:avLst/>
          </a:prstGeom>
        </p:spPr>
      </p:pic>
      <p:sp>
        <p:nvSpPr>
          <p:cNvPr id="5" name="Metin kutusu 4"/>
          <p:cNvSpPr txBox="1"/>
          <p:nvPr/>
        </p:nvSpPr>
        <p:spPr>
          <a:xfrm>
            <a:off x="287524" y="513641"/>
            <a:ext cx="8460940" cy="1200329"/>
          </a:xfrm>
          <a:prstGeom prst="rect">
            <a:avLst/>
          </a:prstGeom>
          <a:noFill/>
        </p:spPr>
        <p:txBody>
          <a:bodyPr wrap="square" rtlCol="0">
            <a:spAutoFit/>
          </a:bodyPr>
          <a:lstStyle/>
          <a:p>
            <a:pPr algn="ctr"/>
            <a:r>
              <a:rPr lang="tr-TR" sz="2400" dirty="0" smtClean="0">
                <a:latin typeface="Arial Black" panose="020B0A04020102020204" pitchFamily="34" charset="0"/>
              </a:rPr>
              <a:t>ARDEŞEN ANADOLU İMAM HATİP LİSESİ</a:t>
            </a:r>
          </a:p>
          <a:p>
            <a:pPr algn="ctr"/>
            <a:r>
              <a:rPr lang="tr-TR" sz="2400" dirty="0" smtClean="0">
                <a:solidFill>
                  <a:srgbClr val="FFFF00"/>
                </a:solidFill>
                <a:latin typeface="Arial Black" panose="020B0A04020102020204" pitchFamily="34" charset="0"/>
              </a:rPr>
              <a:t>FEN VE SOSYAL BİLİMLER PROJE OKULU</a:t>
            </a:r>
          </a:p>
          <a:p>
            <a:endParaRPr lang="tr-TR" sz="2400" dirty="0">
              <a:latin typeface="Arial Black" panose="020B0A04020102020204" pitchFamily="34" charset="0"/>
            </a:endParaRPr>
          </a:p>
        </p:txBody>
      </p:sp>
      <p:sp>
        <p:nvSpPr>
          <p:cNvPr id="7" name="Metin kutusu 6"/>
          <p:cNvSpPr txBox="1"/>
          <p:nvPr/>
        </p:nvSpPr>
        <p:spPr>
          <a:xfrm>
            <a:off x="107504" y="5431808"/>
            <a:ext cx="3600400" cy="1569660"/>
          </a:xfrm>
          <a:prstGeom prst="rect">
            <a:avLst/>
          </a:prstGeom>
          <a:noFill/>
        </p:spPr>
        <p:txBody>
          <a:bodyPr wrap="square" rtlCol="0">
            <a:spAutoFit/>
          </a:bodyPr>
          <a:lstStyle/>
          <a:p>
            <a:r>
              <a:rPr lang="tr-TR" sz="1600" dirty="0" smtClean="0">
                <a:latin typeface="Times New Roman" panose="02020603050405020304" pitchFamily="18" charset="0"/>
                <a:cs typeface="Times New Roman" panose="02020603050405020304" pitchFamily="18" charset="0"/>
              </a:rPr>
              <a:t>Web adresi: ardesenihl.meb.k12.tr</a:t>
            </a:r>
          </a:p>
          <a:p>
            <a:r>
              <a:rPr lang="tr-TR" sz="1600" dirty="0" err="1" smtClean="0">
                <a:latin typeface="Times New Roman" panose="02020603050405020304" pitchFamily="18" charset="0"/>
                <a:cs typeface="Times New Roman" panose="02020603050405020304" pitchFamily="18" charset="0"/>
              </a:rPr>
              <a:t>Face</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Ardesen</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Aihl</a:t>
            </a:r>
            <a:endParaRPr lang="tr-TR" sz="1600" dirty="0" smtClean="0">
              <a:latin typeface="Times New Roman" panose="02020603050405020304" pitchFamily="18" charset="0"/>
              <a:cs typeface="Times New Roman" panose="02020603050405020304" pitchFamily="18" charset="0"/>
            </a:endParaRPr>
          </a:p>
          <a:p>
            <a:r>
              <a:rPr lang="tr-TR" sz="1600" dirty="0" err="1" smtClean="0">
                <a:latin typeface="Times New Roman" panose="02020603050405020304" pitchFamily="18" charset="0"/>
                <a:cs typeface="Times New Roman" panose="02020603050405020304" pitchFamily="18" charset="0"/>
              </a:rPr>
              <a:t>Twitter</a:t>
            </a:r>
            <a:r>
              <a:rPr lang="tr-TR" sz="1600" dirty="0" smtClean="0">
                <a:latin typeface="Times New Roman" panose="02020603050405020304" pitchFamily="18" charset="0"/>
                <a:cs typeface="Times New Roman" panose="02020603050405020304" pitchFamily="18" charset="0"/>
              </a:rPr>
              <a:t>: Ardeşen </a:t>
            </a:r>
            <a:r>
              <a:rPr lang="tr-TR" sz="1600" dirty="0" err="1" smtClean="0">
                <a:latin typeface="Times New Roman" panose="02020603050405020304" pitchFamily="18" charset="0"/>
                <a:cs typeface="Times New Roman" panose="02020603050405020304" pitchFamily="18" charset="0"/>
              </a:rPr>
              <a:t>Aihl</a:t>
            </a:r>
            <a:endParaRPr lang="tr-TR" sz="1600" dirty="0" smtClean="0">
              <a:latin typeface="Times New Roman" panose="02020603050405020304" pitchFamily="18" charset="0"/>
              <a:cs typeface="Times New Roman" panose="02020603050405020304" pitchFamily="18" charset="0"/>
            </a:endParaRPr>
          </a:p>
          <a:p>
            <a:r>
              <a:rPr lang="tr-TR" sz="1600" dirty="0" err="1" smtClean="0">
                <a:latin typeface="Times New Roman" panose="02020603050405020304" pitchFamily="18" charset="0"/>
                <a:cs typeface="Times New Roman" panose="02020603050405020304" pitchFamily="18" charset="0"/>
              </a:rPr>
              <a:t>İnstagram</a:t>
            </a:r>
            <a:r>
              <a:rPr lang="tr-TR" sz="1600" dirty="0" smtClean="0">
                <a:latin typeface="Times New Roman" panose="02020603050405020304" pitchFamily="18" charset="0"/>
                <a:cs typeface="Times New Roman" panose="02020603050405020304" pitchFamily="18" charset="0"/>
              </a:rPr>
              <a:t>: ardesenaihl53</a:t>
            </a:r>
          </a:p>
          <a:p>
            <a:r>
              <a:rPr lang="tr-TR" sz="1600" dirty="0" err="1" smtClean="0">
                <a:latin typeface="Times New Roman" panose="02020603050405020304" pitchFamily="18" charset="0"/>
                <a:cs typeface="Times New Roman" panose="02020603050405020304" pitchFamily="18" charset="0"/>
              </a:rPr>
              <a:t>YouTube</a:t>
            </a:r>
            <a:r>
              <a:rPr lang="tr-TR" sz="1600" dirty="0" smtClean="0">
                <a:latin typeface="Times New Roman" panose="02020603050405020304" pitchFamily="18" charset="0"/>
                <a:cs typeface="Times New Roman" panose="02020603050405020304" pitchFamily="18" charset="0"/>
              </a:rPr>
              <a:t>: Ardeşen AİHL</a:t>
            </a:r>
          </a:p>
          <a:p>
            <a:endParaRPr lang="tr-TR" sz="1600" dirty="0" smtClean="0">
              <a:latin typeface="Times New Roman" panose="02020603050405020304" pitchFamily="18" charset="0"/>
              <a:cs typeface="Times New Roman" panose="02020603050405020304" pitchFamily="18" charset="0"/>
            </a:endParaRPr>
          </a:p>
        </p:txBody>
      </p:sp>
      <p:sp>
        <p:nvSpPr>
          <p:cNvPr id="9" name="Metin kutusu 8"/>
          <p:cNvSpPr txBox="1"/>
          <p:nvPr/>
        </p:nvSpPr>
        <p:spPr>
          <a:xfrm>
            <a:off x="5148064" y="6139694"/>
            <a:ext cx="4320480" cy="861774"/>
          </a:xfrm>
          <a:prstGeom prst="rect">
            <a:avLst/>
          </a:prstGeom>
          <a:noFill/>
        </p:spPr>
        <p:txBody>
          <a:bodyPr wrap="square" rtlCol="0">
            <a:spAutoFit/>
          </a:bodyPr>
          <a:lstStyle/>
          <a:p>
            <a:r>
              <a:rPr lang="tr-TR" sz="1600" dirty="0" err="1" smtClean="0">
                <a:latin typeface="Times New Roman" panose="02020603050405020304" pitchFamily="18" charset="0"/>
                <a:cs typeface="Times New Roman" panose="02020603050405020304" pitchFamily="18" charset="0"/>
              </a:rPr>
              <a:t>Gmail</a:t>
            </a:r>
            <a:r>
              <a:rPr lang="tr-TR" sz="1600" dirty="0" smtClean="0">
                <a:latin typeface="Times New Roman" panose="02020603050405020304" pitchFamily="18" charset="0"/>
                <a:cs typeface="Times New Roman" panose="02020603050405020304" pitchFamily="18" charset="0"/>
              </a:rPr>
              <a:t>: </a:t>
            </a:r>
            <a:r>
              <a:rPr lang="tr-TR" sz="1600" dirty="0" smtClean="0">
                <a:solidFill>
                  <a:srgbClr val="FF0000"/>
                </a:solidFill>
                <a:latin typeface="Times New Roman" panose="02020603050405020304" pitchFamily="18" charset="0"/>
                <a:cs typeface="Times New Roman" panose="02020603050405020304" pitchFamily="18" charset="0"/>
              </a:rPr>
              <a:t>ardesenihl@gmail.com</a:t>
            </a:r>
          </a:p>
          <a:p>
            <a:r>
              <a:rPr lang="tr-TR" sz="1600" dirty="0" smtClean="0">
                <a:latin typeface="Times New Roman" panose="02020603050405020304" pitchFamily="18" charset="0"/>
                <a:cs typeface="Times New Roman" panose="02020603050405020304" pitchFamily="18" charset="0"/>
              </a:rPr>
              <a:t>Tel</a:t>
            </a:r>
            <a:r>
              <a:rPr lang="tr-TR" sz="1600" dirty="0">
                <a:latin typeface="Times New Roman" panose="02020603050405020304" pitchFamily="18" charset="0"/>
                <a:cs typeface="Times New Roman" panose="02020603050405020304" pitchFamily="18" charset="0"/>
              </a:rPr>
              <a:t>: 0464 715 13 52 </a:t>
            </a:r>
            <a:r>
              <a:rPr lang="tr-TR" sz="1600" dirty="0" err="1">
                <a:latin typeface="Times New Roman" panose="02020603050405020304" pitchFamily="18" charset="0"/>
                <a:cs typeface="Times New Roman" panose="02020603050405020304" pitchFamily="18" charset="0"/>
              </a:rPr>
              <a:t>Fax</a:t>
            </a:r>
            <a:r>
              <a:rPr lang="tr-TR" sz="1600" dirty="0">
                <a:latin typeface="Times New Roman" panose="02020603050405020304" pitchFamily="18" charset="0"/>
                <a:cs typeface="Times New Roman" panose="02020603050405020304" pitchFamily="18" charset="0"/>
              </a:rPr>
              <a:t>: 0464 715 10 10</a:t>
            </a:r>
          </a:p>
          <a:p>
            <a:endParaRPr lang="tr-TR" sz="1600" dirty="0"/>
          </a:p>
        </p:txBody>
      </p:sp>
    </p:spTree>
    <p:extLst>
      <p:ext uri="{BB962C8B-B14F-4D97-AF65-F5344CB8AC3E}">
        <p14:creationId xmlns:p14="http://schemas.microsoft.com/office/powerpoint/2010/main" val="2491511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43808" y="1844824"/>
            <a:ext cx="3816424" cy="1080120"/>
          </a:xfrm>
        </p:spPr>
        <p:txBody>
          <a:bodyPr>
            <a:normAutofit/>
          </a:bodyPr>
          <a:lstStyle/>
          <a:p>
            <a:r>
              <a:rPr lang="tr-TR" sz="4400" dirty="0" smtClean="0">
                <a:latin typeface="Californian FB" panose="0207040306080B030204" pitchFamily="18" charset="0"/>
              </a:rPr>
              <a:t>Teşekkürler</a:t>
            </a:r>
            <a:r>
              <a:rPr lang="tr-TR" sz="4400" dirty="0" smtClean="0">
                <a:latin typeface="Constantia" panose="02030602050306030303" pitchFamily="18" charset="0"/>
              </a:rPr>
              <a:t>…</a:t>
            </a:r>
            <a:endParaRPr lang="tr-TR" sz="4400" dirty="0">
              <a:latin typeface="Constantia" panose="02030602050306030303" pitchFamily="18" charset="0"/>
            </a:endParaRPr>
          </a:p>
        </p:txBody>
      </p:sp>
    </p:spTree>
    <p:extLst>
      <p:ext uri="{BB962C8B-B14F-4D97-AF65-F5344CB8AC3E}">
        <p14:creationId xmlns:p14="http://schemas.microsoft.com/office/powerpoint/2010/main" val="2634456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mph" presetSubtype="0" grpId="1" nodeType="clickEffect">
                                  <p:stCondLst>
                                    <p:cond delay="0"/>
                                  </p:stCondLst>
                                  <p:iterate type="lt">
                                    <p:tmAbs val="25"/>
                                  </p:iterate>
                                  <p:childTnLst>
                                    <p:set>
                                      <p:cBhvr override="childStyle">
                                        <p:cTn id="13" dur="indefinite"/>
                                        <p:tgtEl>
                                          <p:spTgt spid="2"/>
                                        </p:tgtEl>
                                        <p:attrNameLst>
                                          <p:attrName>style.fontWeight</p:attrName>
                                        </p:attrNameLst>
                                      </p:cBhvr>
                                      <p:to>
                                        <p:strVal val="bold"/>
                                      </p:to>
                                    </p:se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2" nodeType="clickEffect">
                                  <p:stCondLst>
                                    <p:cond delay="0"/>
                                  </p:stCondLst>
                                  <p:iterate type="lt">
                                    <p:tmPct val="0"/>
                                  </p:iterate>
                                  <p:childTnLst>
                                    <p:animMotion origin="layout" path="M 0 0 L 0 0.25 E" pathEditMode="relative" ptsTypes="">
                                      <p:cBhvr>
                                        <p:cTn id="17"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60648"/>
            <a:ext cx="8820472" cy="1354162"/>
          </a:xfrm>
        </p:spPr>
        <p:txBody>
          <a:bodyPr>
            <a:normAutofit/>
          </a:bodyPr>
          <a:lstStyle/>
          <a:p>
            <a:pPr algn="ctr"/>
            <a:r>
              <a:rPr lang="tr-TR" dirty="0" smtClean="0"/>
              <a:t>ESKİ OKUL BİNASI FOTOĞRAFLARI</a:t>
            </a:r>
            <a:endParaRPr lang="tr-TR" dirty="0"/>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960" y="1988841"/>
            <a:ext cx="4599052" cy="3816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3683" y="1988840"/>
            <a:ext cx="4368485" cy="3816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51588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332656"/>
            <a:ext cx="8208912" cy="5688632"/>
          </a:xfrm>
        </p:spPr>
        <p:txBody>
          <a:bodyPr/>
          <a:lstStyle/>
          <a:p>
            <a:pPr algn="just"/>
            <a:endParaRPr lang="tr-TR" sz="2800" b="1" dirty="0" smtClean="0"/>
          </a:p>
          <a:p>
            <a:pPr algn="just">
              <a:buFont typeface="Wingdings" panose="05000000000000000000" pitchFamily="2" charset="2"/>
              <a:buChar char="v"/>
            </a:pPr>
            <a:r>
              <a:rPr lang="tr-TR" sz="2800" b="1" dirty="0" smtClean="0"/>
              <a:t>2005-2006 </a:t>
            </a:r>
            <a:r>
              <a:rPr lang="tr-TR" sz="2800" b="1" dirty="0"/>
              <a:t>Eğitim Öğretim yılından itibaren okulumuz bünyesinde Anadolu İmam-Hatip Lisesi bölümü ve Devlet Parasız Yatılı Pansiyonu açılmıştır</a:t>
            </a:r>
            <a:r>
              <a:rPr lang="tr-TR" sz="2800" b="1" dirty="0" smtClean="0"/>
              <a:t>.</a:t>
            </a:r>
          </a:p>
          <a:p>
            <a:pPr algn="just">
              <a:buFont typeface="Wingdings" panose="05000000000000000000" pitchFamily="2" charset="2"/>
              <a:buChar char="v"/>
            </a:pPr>
            <a:endParaRPr lang="tr-TR" sz="2800" b="1" dirty="0"/>
          </a:p>
          <a:p>
            <a:pPr algn="just">
              <a:buFont typeface="Wingdings" panose="05000000000000000000" pitchFamily="2" charset="2"/>
              <a:buChar char="v"/>
            </a:pPr>
            <a:endParaRPr lang="tr-TR" sz="2800" b="1" dirty="0" smtClean="0"/>
          </a:p>
          <a:p>
            <a:pPr algn="just">
              <a:buFont typeface="Wingdings" panose="05000000000000000000" pitchFamily="2" charset="2"/>
              <a:buChar char="v"/>
            </a:pPr>
            <a:r>
              <a:rPr lang="tr-TR" sz="2800" b="1" dirty="0"/>
              <a:t> </a:t>
            </a:r>
            <a:r>
              <a:rPr lang="tr-TR" sz="2800" b="1" dirty="0" smtClean="0"/>
              <a:t>2014-2015 </a:t>
            </a:r>
            <a:r>
              <a:rPr lang="tr-TR" sz="2800" b="1" dirty="0"/>
              <a:t>Eğitim- Öğretim yılına kadar karma eğitim veren okulumuz, aynı eğitim yılının II. Döneminde sadece erkek öğrencilere hizmet vermeye devam etmiştir. </a:t>
            </a:r>
          </a:p>
          <a:p>
            <a:pPr algn="just"/>
            <a:endParaRPr lang="tr-TR" sz="2800" b="1" dirty="0" smtClean="0"/>
          </a:p>
          <a:p>
            <a:pPr marL="36576" indent="0" algn="just">
              <a:buNone/>
            </a:pPr>
            <a:endParaRPr lang="tr-TR" sz="2800" b="1" dirty="0" smtClean="0"/>
          </a:p>
          <a:p>
            <a:pPr marL="36576" indent="0">
              <a:buNone/>
            </a:pPr>
            <a:endParaRPr lang="tr-TR" dirty="0"/>
          </a:p>
        </p:txBody>
      </p:sp>
    </p:spTree>
    <p:extLst>
      <p:ext uri="{BB962C8B-B14F-4D97-AF65-F5344CB8AC3E}">
        <p14:creationId xmlns:p14="http://schemas.microsoft.com/office/powerpoint/2010/main" val="41390007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332656"/>
            <a:ext cx="8424936" cy="5793507"/>
          </a:xfrm>
        </p:spPr>
        <p:txBody>
          <a:bodyPr>
            <a:normAutofit/>
          </a:bodyPr>
          <a:lstStyle/>
          <a:p>
            <a:pPr marL="457200" indent="-457200" algn="just">
              <a:buFont typeface="Wingdings" panose="05000000000000000000" pitchFamily="2" charset="2"/>
              <a:buChar char="v"/>
            </a:pPr>
            <a:endParaRPr lang="tr-TR" sz="3200" b="1" dirty="0" smtClean="0"/>
          </a:p>
          <a:p>
            <a:pPr marL="457200" indent="-457200" algn="just">
              <a:buFont typeface="Wingdings" panose="05000000000000000000" pitchFamily="2" charset="2"/>
              <a:buChar char="v"/>
            </a:pPr>
            <a:endParaRPr lang="tr-TR" sz="3200" b="1" dirty="0"/>
          </a:p>
          <a:p>
            <a:pPr marL="457200" indent="-457200" algn="just">
              <a:buFont typeface="Wingdings" panose="05000000000000000000" pitchFamily="2" charset="2"/>
              <a:buChar char="v"/>
            </a:pPr>
            <a:r>
              <a:rPr lang="tr-TR" sz="3200" b="1" dirty="0" smtClean="0"/>
              <a:t>Okulumuz </a:t>
            </a:r>
            <a:r>
              <a:rPr lang="tr-TR" sz="3200" b="1" dirty="0"/>
              <a:t>23.03.2020 tarih ve 5816090 sayılı Bakan Onayı ile “Özel Program ve Proje Uygulayan Okul” olarak belirlenmiş ve 08.04.2020 tarih ve 6232826 sayılı Makam Onayı ile de </a:t>
            </a:r>
            <a:r>
              <a:rPr lang="tr-TR" sz="3200" b="1" dirty="0">
                <a:solidFill>
                  <a:srgbClr val="FFFF00"/>
                </a:solidFill>
              </a:rPr>
              <a:t>“FEN VE SOSYAL BİLİMLER ROGRAMI” </a:t>
            </a:r>
            <a:r>
              <a:rPr lang="tr-TR" sz="3200" b="1" dirty="0"/>
              <a:t>uygulayan </a:t>
            </a:r>
            <a:r>
              <a:rPr lang="tr-TR" sz="3200" b="1" dirty="0">
                <a:solidFill>
                  <a:srgbClr val="FFFF00"/>
                </a:solidFill>
              </a:rPr>
              <a:t>PROJE</a:t>
            </a:r>
            <a:r>
              <a:rPr lang="tr-TR" sz="3200" b="1" dirty="0"/>
              <a:t> okulu olmuştur.</a:t>
            </a:r>
          </a:p>
          <a:p>
            <a:pPr algn="just"/>
            <a:endParaRPr lang="tr-TR" dirty="0"/>
          </a:p>
        </p:txBody>
      </p:sp>
    </p:spTree>
    <p:extLst>
      <p:ext uri="{BB962C8B-B14F-4D97-AF65-F5344CB8AC3E}">
        <p14:creationId xmlns:p14="http://schemas.microsoft.com/office/powerpoint/2010/main" val="27830081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19256" cy="1143000"/>
          </a:xfrm>
        </p:spPr>
        <p:txBody>
          <a:bodyPr>
            <a:normAutofit fontScale="90000"/>
          </a:bodyPr>
          <a:lstStyle/>
          <a:p>
            <a:r>
              <a:rPr lang="tr-TR" dirty="0" smtClean="0"/>
              <a:t>YENİ OKUL BİNASI FOTOĞRAFLARI</a:t>
            </a:r>
            <a:endParaRPr lang="tr-TR" dirty="0"/>
          </a:p>
        </p:txBody>
      </p:sp>
      <p:pic>
        <p:nvPicPr>
          <p:cNvPr id="4" name="İçerik Yer Tutucusu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2692" b="35832"/>
          <a:stretch/>
        </p:blipFill>
        <p:spPr>
          <a:xfrm>
            <a:off x="4623576" y="3747624"/>
            <a:ext cx="4320479" cy="2904193"/>
          </a:xfrm>
          <a:prstGeom prst="rect">
            <a:avLst/>
          </a:prstGeom>
          <a:ln>
            <a:noFill/>
          </a:ln>
          <a:effectLst>
            <a:softEdge rad="112500"/>
          </a:effectLst>
        </p:spPr>
      </p:pic>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l="5607" t="17576" r="3939" b="21818"/>
          <a:stretch/>
        </p:blipFill>
        <p:spPr>
          <a:xfrm>
            <a:off x="2267744" y="1379953"/>
            <a:ext cx="4711665" cy="2367671"/>
          </a:xfrm>
          <a:prstGeom prst="rect">
            <a:avLst/>
          </a:prstGeom>
          <a:ln>
            <a:noFill/>
          </a:ln>
          <a:effectLst>
            <a:softEdge rad="112500"/>
          </a:effectLst>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70" y="3747624"/>
            <a:ext cx="4134205" cy="2884630"/>
          </a:xfrm>
          <a:prstGeom prst="rect">
            <a:avLst/>
          </a:prstGeom>
          <a:ln>
            <a:noFill/>
          </a:ln>
          <a:effectLst>
            <a:softEdge rad="112500"/>
          </a:effectLst>
        </p:spPr>
      </p:pic>
    </p:spTree>
    <p:extLst>
      <p:ext uri="{BB962C8B-B14F-4D97-AF65-F5344CB8AC3E}">
        <p14:creationId xmlns:p14="http://schemas.microsoft.com/office/powerpoint/2010/main" val="335816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6752" y="188640"/>
            <a:ext cx="9077248" cy="1143000"/>
          </a:xfrm>
        </p:spPr>
        <p:txBody>
          <a:bodyPr>
            <a:normAutofit fontScale="90000"/>
          </a:bodyPr>
          <a:lstStyle/>
          <a:p>
            <a:r>
              <a:rPr lang="tr-TR" dirty="0" smtClean="0"/>
              <a:t>  </a:t>
            </a:r>
            <a:r>
              <a:rPr lang="tr-TR" sz="4400" dirty="0" smtClean="0"/>
              <a:t>YENİ OKUL PANSİYONU FOTOĞRAFLARI</a:t>
            </a:r>
            <a:endParaRPr lang="tr-TR" sz="4400" dirty="0"/>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6364" t="20605" r="6666" b="17981"/>
          <a:stretch/>
        </p:blipFill>
        <p:spPr>
          <a:xfrm>
            <a:off x="25330" y="1124744"/>
            <a:ext cx="4011278" cy="2609005"/>
          </a:xfrm>
          <a:prstGeom prst="rect">
            <a:avLst/>
          </a:prstGeom>
          <a:ln>
            <a:noFill/>
          </a:ln>
          <a:effectLst>
            <a:softEdge rad="112500"/>
          </a:effectLst>
        </p:spPr>
      </p:pic>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l="18371" r="35704" b="47845"/>
          <a:stretch/>
        </p:blipFill>
        <p:spPr>
          <a:xfrm>
            <a:off x="47924" y="3762200"/>
            <a:ext cx="3988684" cy="3005217"/>
          </a:xfrm>
          <a:prstGeom prst="rect">
            <a:avLst/>
          </a:prstGeom>
          <a:ln>
            <a:noFill/>
          </a:ln>
          <a:effectLst>
            <a:softEdge rad="112500"/>
          </a:effectLst>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6608" y="1484784"/>
            <a:ext cx="5088565" cy="4752528"/>
          </a:xfrm>
          <a:prstGeom prst="rect">
            <a:avLst/>
          </a:prstGeom>
          <a:ln>
            <a:noFill/>
          </a:ln>
          <a:effectLst>
            <a:softEdge rad="112500"/>
          </a:effectLst>
        </p:spPr>
      </p:pic>
    </p:spTree>
    <p:extLst>
      <p:ext uri="{BB962C8B-B14F-4D97-AF65-F5344CB8AC3E}">
        <p14:creationId xmlns:p14="http://schemas.microsoft.com/office/powerpoint/2010/main" val="35804495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dirty="0" smtClean="0"/>
              <a:t>VİZYON</a:t>
            </a:r>
            <a:endParaRPr lang="tr-TR" dirty="0"/>
          </a:p>
        </p:txBody>
      </p:sp>
      <p:sp>
        <p:nvSpPr>
          <p:cNvPr id="3" name="İçerik Yer Tutucusu 2"/>
          <p:cNvSpPr>
            <a:spLocks noGrp="1"/>
          </p:cNvSpPr>
          <p:nvPr>
            <p:ph idx="1"/>
          </p:nvPr>
        </p:nvSpPr>
        <p:spPr>
          <a:xfrm>
            <a:off x="457200" y="1600201"/>
            <a:ext cx="8003232" cy="2116832"/>
          </a:xfrm>
        </p:spPr>
        <p:txBody>
          <a:bodyPr/>
          <a:lstStyle/>
          <a:p>
            <a:pPr marL="36576" indent="0" algn="just">
              <a:buNone/>
            </a:pPr>
            <a:endParaRPr lang="tr-TR" dirty="0" smtClean="0"/>
          </a:p>
          <a:p>
            <a:pPr marL="36576" indent="0" algn="just">
              <a:buNone/>
            </a:pPr>
            <a:r>
              <a:rPr lang="tr-TR" dirty="0" smtClean="0"/>
              <a:t>Dini</a:t>
            </a:r>
            <a:r>
              <a:rPr lang="tr-TR" dirty="0"/>
              <a:t>, akademik başarıyla birleştirebilen; ahlaklı, erdemli ve şuurlu nesiller yetiştirmektir.</a:t>
            </a:r>
          </a:p>
        </p:txBody>
      </p:sp>
    </p:spTree>
    <p:extLst>
      <p:ext uri="{BB962C8B-B14F-4D97-AF65-F5344CB8AC3E}">
        <p14:creationId xmlns:p14="http://schemas.microsoft.com/office/powerpoint/2010/main" val="3853640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dirty="0"/>
              <a:t/>
            </a:r>
            <a:br>
              <a:rPr lang="tr-TR" dirty="0"/>
            </a:br>
            <a:r>
              <a:rPr lang="tr-TR" dirty="0" smtClean="0"/>
              <a:t>MİSYON</a:t>
            </a:r>
            <a:endParaRPr lang="tr-TR" dirty="0"/>
          </a:p>
        </p:txBody>
      </p:sp>
      <p:sp>
        <p:nvSpPr>
          <p:cNvPr id="3" name="İçerik Yer Tutucusu 2"/>
          <p:cNvSpPr>
            <a:spLocks noGrp="1"/>
          </p:cNvSpPr>
          <p:nvPr>
            <p:ph idx="1"/>
          </p:nvPr>
        </p:nvSpPr>
        <p:spPr>
          <a:xfrm>
            <a:off x="457200" y="1600200"/>
            <a:ext cx="8147248" cy="4525963"/>
          </a:xfrm>
        </p:spPr>
        <p:txBody>
          <a:bodyPr/>
          <a:lstStyle/>
          <a:p>
            <a:pPr marL="36576" indent="0" algn="just">
              <a:buNone/>
            </a:pPr>
            <a:endParaRPr lang="tr-TR" dirty="0" smtClean="0"/>
          </a:p>
          <a:p>
            <a:pPr marL="36576" indent="0" algn="just">
              <a:buNone/>
            </a:pPr>
            <a:r>
              <a:rPr lang="tr-TR" dirty="0"/>
              <a:t>Ülkemiz ve insanlığın ihtiyaç duyduğu din, bilim, sanat ve kültür alanlarında başarılı, yaşanan hayatı değerlendirebilen, problemlere çözüm üretebilen, hoşgörülü, bilgi çağını yakalamış, teknolojik değişime ayak uydurabilen, milli duygulara sahip bireyler yetiştiren okul olmak.</a:t>
            </a:r>
          </a:p>
        </p:txBody>
      </p:sp>
    </p:spTree>
    <p:extLst>
      <p:ext uri="{BB962C8B-B14F-4D97-AF65-F5344CB8AC3E}">
        <p14:creationId xmlns:p14="http://schemas.microsoft.com/office/powerpoint/2010/main" val="25298977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knik">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214</TotalTime>
  <Words>667</Words>
  <Application>Microsoft Office PowerPoint</Application>
  <PresentationFormat>Ekran Gösterisi (4:3)</PresentationFormat>
  <Paragraphs>100</Paragraphs>
  <Slides>27</Slides>
  <Notes>1</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27</vt:i4>
      </vt:variant>
    </vt:vector>
  </HeadingPairs>
  <TitlesOfParts>
    <vt:vector size="38" baseType="lpstr">
      <vt:lpstr>Arial</vt:lpstr>
      <vt:lpstr>Arial Black</vt:lpstr>
      <vt:lpstr>Calibri</vt:lpstr>
      <vt:lpstr>Californian FB</vt:lpstr>
      <vt:lpstr>Constantia</vt:lpstr>
      <vt:lpstr>Franklin Gothic Book</vt:lpstr>
      <vt:lpstr>Franklin Gothic Medium</vt:lpstr>
      <vt:lpstr>Times New Roman</vt:lpstr>
      <vt:lpstr>Wingdings</vt:lpstr>
      <vt:lpstr>Wingdings 2</vt:lpstr>
      <vt:lpstr>Teknik</vt:lpstr>
      <vt:lpstr>ARDEŞEN ANADOLU İMAM HATİP LİSESİ  FEN VE SOSYAL BİLİMLER PROJE OKULU  TANITIM SUNUSU</vt:lpstr>
      <vt:lpstr>OKULUMUZ TARİHÇESİ</vt:lpstr>
      <vt:lpstr>ESKİ OKUL BİNASI FOTOĞRAFLARI</vt:lpstr>
      <vt:lpstr>PowerPoint Sunusu</vt:lpstr>
      <vt:lpstr>PowerPoint Sunusu</vt:lpstr>
      <vt:lpstr>YENİ OKUL BİNASI FOTOĞRAFLARI</vt:lpstr>
      <vt:lpstr>  YENİ OKUL PANSİYONU FOTOĞRAFLARI</vt:lpstr>
      <vt:lpstr> VİZYON</vt:lpstr>
      <vt:lpstr>  MİSYON</vt:lpstr>
      <vt:lpstr>DEĞERLER VE İLKELERİMİZ</vt:lpstr>
      <vt:lpstr>NEDEN İMAM HATİP LİSESİ ?</vt:lpstr>
      <vt:lpstr>PowerPoint Sunusu</vt:lpstr>
      <vt:lpstr>NEDEN ARDEŞEN ANADOLU İMAM HATİP LİSESİ FEN VE SOSYAL BİLİMLER PROJE OKULU ?</vt:lpstr>
      <vt:lpstr>PowerPoint Sunusu</vt:lpstr>
      <vt:lpstr>PowerPoint Sunusu</vt:lpstr>
      <vt:lpstr>PowerPoint Sunusu</vt:lpstr>
      <vt:lpstr>PowerPoint Sunusu</vt:lpstr>
      <vt:lpstr>PowerPoint Sunusu</vt:lpstr>
      <vt:lpstr>PowerPoint Sunusu</vt:lpstr>
      <vt:lpstr>PANSİYONUMUZ</vt:lpstr>
      <vt:lpstr>PowerPoint Sunusu</vt:lpstr>
      <vt:lpstr>PowerPoint Sunusu</vt:lpstr>
      <vt:lpstr>PowerPoint Sunusu</vt:lpstr>
      <vt:lpstr>ANADOLU İMAM HATİP LİSELERİNDE </vt:lpstr>
      <vt:lpstr>ETKİNLİKLERİMİZ</vt:lpstr>
      <vt:lpstr>PowerPoint Sunusu</vt:lpstr>
      <vt:lpstr>Teşekkürler…</vt:lpstr>
    </vt:vector>
  </TitlesOfParts>
  <Company>By NeC ® 2010 | Katilimsiz.Com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Oem</cp:lastModifiedBy>
  <cp:revision>26</cp:revision>
  <dcterms:created xsi:type="dcterms:W3CDTF">2020-05-14T08:17:17Z</dcterms:created>
  <dcterms:modified xsi:type="dcterms:W3CDTF">2021-04-01T11:44:46Z</dcterms:modified>
</cp:coreProperties>
</file>